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91" r:id="rId3"/>
    <p:sldId id="311" r:id="rId4"/>
    <p:sldId id="314" r:id="rId5"/>
    <p:sldId id="313" r:id="rId6"/>
    <p:sldId id="285" r:id="rId7"/>
    <p:sldId id="316" r:id="rId8"/>
    <p:sldId id="312" r:id="rId9"/>
    <p:sldId id="264" r:id="rId10"/>
    <p:sldId id="258" r:id="rId11"/>
    <p:sldId id="268" r:id="rId12"/>
    <p:sldId id="270" r:id="rId13"/>
    <p:sldId id="272" r:id="rId14"/>
    <p:sldId id="310" r:id="rId15"/>
    <p:sldId id="315" r:id="rId16"/>
    <p:sldId id="286" r:id="rId17"/>
    <p:sldId id="287" r:id="rId18"/>
    <p:sldId id="296" r:id="rId19"/>
    <p:sldId id="294" r:id="rId20"/>
    <p:sldId id="271" r:id="rId21"/>
    <p:sldId id="317" r:id="rId22"/>
    <p:sldId id="29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8" autoAdjust="0"/>
  </p:normalViewPr>
  <p:slideViewPr>
    <p:cSldViewPr>
      <p:cViewPr>
        <p:scale>
          <a:sx n="59" d="100"/>
          <a:sy n="59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73F0A-A906-4A92-9C56-5356E97CBF69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6C774-D78E-4D79-80E1-F2BFAC4D9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C8646C-DCF9-4AE9-B380-20ABB207D192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filmweb.pl/film/Oskar+i+pani+R%C3%B3%C5%BCa-2009-494846/dat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77686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/>
              <a:t>Filmowe adaptacje książek </a:t>
            </a:r>
            <a:br>
              <a:rPr lang="pl-PL" sz="4000" b="1" dirty="0" smtClean="0"/>
            </a:br>
            <a:r>
              <a:rPr lang="pl-PL" sz="4000" b="1" dirty="0" smtClean="0"/>
              <a:t>dla dzieci i młodzieży</a:t>
            </a:r>
            <a:br>
              <a:rPr lang="pl-PL" sz="4000" b="1" dirty="0" smtClean="0"/>
            </a:br>
            <a:r>
              <a:rPr lang="pl-PL" sz="4000" b="1" dirty="0" smtClean="0"/>
              <a:t>Cz. 3 – kl. 7-8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3808" y="2655132"/>
            <a:ext cx="5904656" cy="372619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 smtClean="0">
                <a:latin typeface="Calibri" pitchFamily="34" charset="0"/>
              </a:rPr>
              <a:t>Pomysł na film? Książka!</a:t>
            </a:r>
          </a:p>
          <a:p>
            <a:pPr algn="just"/>
            <a:r>
              <a:rPr lang="pl-PL" sz="2400" dirty="0" smtClean="0">
                <a:latin typeface="Calibri" pitchFamily="34" charset="0"/>
              </a:rPr>
              <a:t>Książka dobrze </a:t>
            </a:r>
            <a:r>
              <a:rPr lang="pl-PL" sz="2400" smtClean="0">
                <a:latin typeface="Calibri" pitchFamily="34" charset="0"/>
              </a:rPr>
              <a:t>rozumie się z filmem. </a:t>
            </a:r>
            <a:endParaRPr lang="pl-PL" sz="2400" smtClean="0">
              <a:latin typeface="Calibri" pitchFamily="34" charset="0"/>
            </a:endParaRPr>
          </a:p>
          <a:p>
            <a:pPr algn="just"/>
            <a:r>
              <a:rPr lang="pl-PL" sz="2400" dirty="0" smtClean="0">
                <a:latin typeface="Calibri" pitchFamily="34" charset="0"/>
              </a:rPr>
              <a:t>Filmowe adaptacje </a:t>
            </a:r>
            <a:r>
              <a:rPr lang="pl-PL" sz="2400" dirty="0" smtClean="0">
                <a:latin typeface="Calibri" pitchFamily="34" charset="0"/>
              </a:rPr>
              <a:t>mniej lub bardziej znanych książek to standard w świecie kina – pojawia się ich coraz więcej. </a:t>
            </a:r>
          </a:p>
          <a:p>
            <a:pPr algn="just"/>
            <a:r>
              <a:rPr lang="pl-PL" sz="2400" dirty="0" smtClean="0">
                <a:latin typeface="Calibri" pitchFamily="34" charset="0"/>
              </a:rPr>
              <a:t>Widzowie nie wiedzą do końca, czego się spodziewać po takim filmie, czy spełni ich  oczekiwania? Czy książka była lepsza niż jej adaptacja?  Najlepiej przekonać się samemu czytając książkę, a potem oglądając film.</a:t>
            </a:r>
          </a:p>
          <a:p>
            <a:pPr algn="just"/>
            <a:endParaRPr lang="pl-PL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51204" name="Picture 4" descr="An old film projector on a tripod frame in the Vector Image"/>
          <p:cNvPicPr>
            <a:picLocks noChangeAspect="1" noChangeArrowheads="1"/>
          </p:cNvPicPr>
          <p:nvPr/>
        </p:nvPicPr>
        <p:blipFill>
          <a:blip r:embed="rId2" cstate="print"/>
          <a:srcRect l="3780" t="10717" r="58895" b="22869"/>
          <a:stretch>
            <a:fillRect/>
          </a:stretch>
        </p:blipFill>
        <p:spPr bwMode="auto">
          <a:xfrm>
            <a:off x="0" y="2636912"/>
            <a:ext cx="2736304" cy="4007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err="1" smtClean="0">
                <a:latin typeface="Calibri" pitchFamily="34" charset="0"/>
              </a:rPr>
              <a:t>Joanne</a:t>
            </a:r>
            <a:r>
              <a:rPr lang="pl-PL" sz="4400" b="1" dirty="0" smtClean="0">
                <a:latin typeface="Calibri" pitchFamily="34" charset="0"/>
              </a:rPr>
              <a:t> </a:t>
            </a:r>
            <a:r>
              <a:rPr lang="pl-PL" sz="4400" b="1" dirty="0" err="1" smtClean="0">
                <a:latin typeface="Calibri" pitchFamily="34" charset="0"/>
              </a:rPr>
              <a:t>Kathleen</a:t>
            </a:r>
            <a:r>
              <a:rPr lang="pl-PL" sz="4400" b="1" dirty="0" smtClean="0">
                <a:latin typeface="Calibri" pitchFamily="34" charset="0"/>
              </a:rPr>
              <a:t> </a:t>
            </a:r>
            <a:r>
              <a:rPr lang="pl-PL" sz="4400" b="1" dirty="0" err="1" smtClean="0">
                <a:latin typeface="Calibri" pitchFamily="34" charset="0"/>
              </a:rPr>
              <a:t>Rowling</a:t>
            </a:r>
            <a:r>
              <a:rPr lang="pl-PL" sz="4400" b="1" dirty="0" smtClean="0">
                <a:latin typeface="Calibri" pitchFamily="34" charset="0"/>
              </a:rPr>
              <a:t> </a:t>
            </a:r>
            <a:br>
              <a:rPr lang="pl-PL" sz="4400" b="1" dirty="0" smtClean="0">
                <a:latin typeface="Calibri" pitchFamily="34" charset="0"/>
              </a:rPr>
            </a:br>
            <a:r>
              <a:rPr lang="pl-PL" sz="4400" b="1" dirty="0" smtClean="0">
                <a:latin typeface="Calibri" pitchFamily="34" charset="0"/>
              </a:rPr>
              <a:t> </a:t>
            </a:r>
            <a:r>
              <a:rPr lang="pl-PL" sz="4400" dirty="0" smtClean="0">
                <a:latin typeface="Calibri" pitchFamily="34" charset="0"/>
              </a:rPr>
              <a:t>Harry Potter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87624" y="1412776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Seria książek </a:t>
            </a:r>
            <a:r>
              <a:rPr lang="pl-PL" dirty="0">
                <a:latin typeface="Calibri" pitchFamily="34" charset="0"/>
              </a:rPr>
              <a:t>fantasy opisująca przygody młodego czarodzieja w </a:t>
            </a:r>
            <a:r>
              <a:rPr lang="pl-PL" dirty="0" smtClean="0">
                <a:latin typeface="Calibri" pitchFamily="34" charset="0"/>
              </a:rPr>
              <a:t>ciągu sześciu lat jego edukacji w Szkole Magii i Czarodziejstwa w </a:t>
            </a:r>
            <a:r>
              <a:rPr lang="pl-PL" dirty="0" err="1" smtClean="0">
                <a:latin typeface="Calibri" pitchFamily="34" charset="0"/>
              </a:rPr>
              <a:t>Hogwarcie</a:t>
            </a:r>
            <a:r>
              <a:rPr lang="pl-PL" dirty="0" smtClean="0">
                <a:latin typeface="Calibri" pitchFamily="34" charset="0"/>
              </a:rPr>
              <a:t> oraz </a:t>
            </a:r>
            <a:r>
              <a:rPr lang="pl-PL" dirty="0">
                <a:latin typeface="Calibri" pitchFamily="34" charset="0"/>
              </a:rPr>
              <a:t>rok po jej zakończeniu. </a:t>
            </a:r>
            <a:r>
              <a:rPr lang="pl-PL" dirty="0" smtClean="0">
                <a:latin typeface="Calibri" pitchFamily="34" charset="0"/>
              </a:rPr>
              <a:t>Autorka </a:t>
            </a:r>
            <a:r>
              <a:rPr lang="pl-PL" dirty="0">
                <a:latin typeface="Calibri" pitchFamily="34" charset="0"/>
              </a:rPr>
              <a:t>wyznała, </a:t>
            </a:r>
            <a:r>
              <a:rPr lang="pl-PL" dirty="0" smtClean="0">
                <a:latin typeface="Calibri" pitchFamily="34" charset="0"/>
              </a:rPr>
              <a:t>że </a:t>
            </a:r>
            <a:r>
              <a:rPr lang="pl-PL" dirty="0">
                <a:latin typeface="Calibri" pitchFamily="34" charset="0"/>
              </a:rPr>
              <a:t>seria pojawiła </a:t>
            </a:r>
            <a:r>
              <a:rPr lang="pl-PL" dirty="0" smtClean="0">
                <a:latin typeface="Calibri" pitchFamily="34" charset="0"/>
              </a:rPr>
              <a:t>się w </a:t>
            </a:r>
            <a:r>
              <a:rPr lang="pl-PL" dirty="0">
                <a:latin typeface="Calibri" pitchFamily="34" charset="0"/>
              </a:rPr>
              <a:t>jej głowie w </a:t>
            </a:r>
            <a:r>
              <a:rPr lang="pl-PL" dirty="0" smtClean="0">
                <a:latin typeface="Calibri" pitchFamily="34" charset="0"/>
              </a:rPr>
              <a:t>niemalże </a:t>
            </a:r>
            <a:r>
              <a:rPr lang="pl-PL" dirty="0">
                <a:latin typeface="Calibri" pitchFamily="34" charset="0"/>
              </a:rPr>
              <a:t>pełnej postaci podczas </a:t>
            </a:r>
            <a:r>
              <a:rPr lang="pl-PL" dirty="0" smtClean="0">
                <a:latin typeface="Calibri" pitchFamily="34" charset="0"/>
              </a:rPr>
              <a:t>podróży pociągiem. Książki </a:t>
            </a:r>
            <a:r>
              <a:rPr lang="pl-PL" dirty="0">
                <a:latin typeface="Calibri" pitchFamily="34" charset="0"/>
              </a:rPr>
              <a:t>z tego cyklu cieszą się </a:t>
            </a:r>
            <a:r>
              <a:rPr lang="pl-PL" dirty="0" smtClean="0">
                <a:latin typeface="Calibri" pitchFamily="34" charset="0"/>
              </a:rPr>
              <a:t>dużą popularnością wśród </a:t>
            </a:r>
            <a:r>
              <a:rPr lang="pl-PL" dirty="0">
                <a:latin typeface="Calibri" pitchFamily="34" charset="0"/>
              </a:rPr>
              <a:t>dzieci i </a:t>
            </a:r>
            <a:r>
              <a:rPr lang="pl-PL" dirty="0" smtClean="0">
                <a:latin typeface="Calibri" pitchFamily="34" charset="0"/>
              </a:rPr>
              <a:t>młodzieży, ale </a:t>
            </a:r>
            <a:r>
              <a:rPr lang="pl-PL" dirty="0">
                <a:latin typeface="Calibri" pitchFamily="34" charset="0"/>
              </a:rPr>
              <a:t>trafiają </a:t>
            </a:r>
            <a:r>
              <a:rPr lang="pl-PL" dirty="0" smtClean="0">
                <a:latin typeface="Calibri" pitchFamily="34" charset="0"/>
              </a:rPr>
              <a:t>również </a:t>
            </a:r>
            <a:r>
              <a:rPr lang="pl-PL" dirty="0">
                <a:latin typeface="Calibri" pitchFamily="34" charset="0"/>
              </a:rPr>
              <a:t>do dorosłych </a:t>
            </a:r>
            <a:r>
              <a:rPr lang="pl-PL" dirty="0" smtClean="0">
                <a:latin typeface="Calibri" pitchFamily="34" charset="0"/>
              </a:rPr>
              <a:t>czytelników. Powieści </a:t>
            </a:r>
            <a:r>
              <a:rPr lang="pl-PL" dirty="0">
                <a:latin typeface="Calibri" pitchFamily="34" charset="0"/>
              </a:rPr>
              <a:t>o Harrym Potterze doczekały się ekranizacji.</a:t>
            </a:r>
          </a:p>
          <a:p>
            <a:r>
              <a:rPr lang="pl-PL" dirty="0">
                <a:latin typeface="Calibri" pitchFamily="34" charset="0"/>
              </a:rPr>
              <a:t>Dotychczas zrealizowano pierwsze </a:t>
            </a:r>
            <a:r>
              <a:rPr lang="pl-PL" dirty="0" smtClean="0">
                <a:latin typeface="Calibri" pitchFamily="34" charset="0"/>
              </a:rPr>
              <a:t>sześć części</a:t>
            </a:r>
            <a:r>
              <a:rPr lang="pl-PL" dirty="0">
                <a:latin typeface="Calibri" pitchFamily="34" charset="0"/>
              </a:rPr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Harry </a:t>
            </a:r>
            <a:r>
              <a:rPr lang="pl-PL" dirty="0">
                <a:latin typeface="Calibri" pitchFamily="34" charset="0"/>
              </a:rPr>
              <a:t>Potter i </a:t>
            </a:r>
            <a:r>
              <a:rPr lang="pl-PL" dirty="0" smtClean="0">
                <a:latin typeface="Calibri" pitchFamily="34" charset="0"/>
              </a:rPr>
              <a:t>kamień </a:t>
            </a:r>
            <a:r>
              <a:rPr lang="pl-PL" dirty="0">
                <a:latin typeface="Calibri" pitchFamily="34" charset="0"/>
              </a:rPr>
              <a:t>Filozoficzny (2001)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Harry </a:t>
            </a:r>
            <a:r>
              <a:rPr lang="pl-PL" dirty="0">
                <a:latin typeface="Calibri" pitchFamily="34" charset="0"/>
              </a:rPr>
              <a:t>Potter i Komnata Tajemnic (2002)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Harry </a:t>
            </a:r>
            <a:r>
              <a:rPr lang="pl-PL" dirty="0">
                <a:latin typeface="Calibri" pitchFamily="34" charset="0"/>
              </a:rPr>
              <a:t>Potter i Więzień </a:t>
            </a:r>
            <a:r>
              <a:rPr lang="pl-PL" dirty="0" err="1" smtClean="0">
                <a:latin typeface="Calibri" pitchFamily="34" charset="0"/>
              </a:rPr>
              <a:t>Azkabanu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>
                <a:latin typeface="Calibri" pitchFamily="34" charset="0"/>
              </a:rPr>
              <a:t>(2004)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Harry </a:t>
            </a:r>
            <a:r>
              <a:rPr lang="pl-PL" dirty="0">
                <a:latin typeface="Calibri" pitchFamily="34" charset="0"/>
              </a:rPr>
              <a:t>Potter i Czara Ognia (2005</a:t>
            </a:r>
            <a:r>
              <a:rPr lang="pl-PL" dirty="0" smtClean="0">
                <a:latin typeface="Calibri" pitchFamily="34" charset="0"/>
              </a:rPr>
              <a:t>)</a:t>
            </a:r>
            <a:endParaRPr lang="pl-PL" dirty="0">
              <a:latin typeface="Calibri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Harry </a:t>
            </a:r>
            <a:r>
              <a:rPr lang="pl-PL" dirty="0">
                <a:latin typeface="Calibri" pitchFamily="34" charset="0"/>
              </a:rPr>
              <a:t>Potter i Zakon Feniksa (2007)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Harry </a:t>
            </a:r>
            <a:r>
              <a:rPr lang="pl-PL" dirty="0">
                <a:latin typeface="Calibri" pitchFamily="34" charset="0"/>
              </a:rPr>
              <a:t>Potter i </a:t>
            </a:r>
            <a:r>
              <a:rPr lang="pl-PL" dirty="0" smtClean="0">
                <a:latin typeface="Calibri" pitchFamily="34" charset="0"/>
              </a:rPr>
              <a:t>książę </a:t>
            </a:r>
            <a:r>
              <a:rPr lang="pl-PL" dirty="0">
                <a:latin typeface="Calibri" pitchFamily="34" charset="0"/>
              </a:rPr>
              <a:t>Półkrwi (2009)</a:t>
            </a:r>
          </a:p>
          <a:p>
            <a:r>
              <a:rPr lang="pl-PL" dirty="0">
                <a:latin typeface="Calibri" pitchFamily="34" charset="0"/>
              </a:rPr>
              <a:t>Główne role dziecięce zagrali: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Daniel </a:t>
            </a:r>
            <a:r>
              <a:rPr lang="pl-PL" dirty="0" err="1">
                <a:latin typeface="Calibri" pitchFamily="34" charset="0"/>
              </a:rPr>
              <a:t>Radcliffe</a:t>
            </a:r>
            <a:r>
              <a:rPr lang="pl-PL" dirty="0">
                <a:latin typeface="Calibri" pitchFamily="34" charset="0"/>
              </a:rPr>
              <a:t> jako Harry Potter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Emma </a:t>
            </a:r>
            <a:r>
              <a:rPr lang="pl-PL" dirty="0">
                <a:latin typeface="Calibri" pitchFamily="34" charset="0"/>
              </a:rPr>
              <a:t>Watson jako </a:t>
            </a:r>
            <a:r>
              <a:rPr lang="pl-PL" dirty="0" err="1">
                <a:latin typeface="Calibri" pitchFamily="34" charset="0"/>
              </a:rPr>
              <a:t>Hermiona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err="1">
                <a:latin typeface="Calibri" pitchFamily="34" charset="0"/>
              </a:rPr>
              <a:t>Granger</a:t>
            </a:r>
            <a:endParaRPr lang="pl-PL" dirty="0">
              <a:latin typeface="Calibri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Rupert </a:t>
            </a:r>
            <a:r>
              <a:rPr lang="pl-PL" dirty="0" err="1">
                <a:latin typeface="Calibri" pitchFamily="34" charset="0"/>
              </a:rPr>
              <a:t>Grint</a:t>
            </a:r>
            <a:r>
              <a:rPr lang="pl-PL" dirty="0">
                <a:latin typeface="Calibri" pitchFamily="34" charset="0"/>
              </a:rPr>
              <a:t> jako </a:t>
            </a:r>
            <a:r>
              <a:rPr lang="pl-PL" dirty="0" err="1">
                <a:latin typeface="Calibri" pitchFamily="34" charset="0"/>
              </a:rPr>
              <a:t>Ron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err="1">
                <a:latin typeface="Calibri" pitchFamily="34" charset="0"/>
              </a:rPr>
              <a:t>Weasley</a:t>
            </a:r>
            <a:endParaRPr lang="pl-PL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„Harry Potter i k</a:t>
            </a:r>
            <a:r>
              <a:rPr lang="pl-PL" dirty="0" smtClean="0">
                <a:latin typeface="Calibri" pitchFamily="34" charset="0"/>
              </a:rPr>
              <a:t>amień </a:t>
            </a:r>
            <a:r>
              <a:rPr lang="pl-PL" dirty="0">
                <a:latin typeface="Calibri" pitchFamily="34" charset="0"/>
              </a:rPr>
              <a:t>Filozoficzny” zajmuje </a:t>
            </a:r>
            <a:r>
              <a:rPr lang="pl-PL" dirty="0" smtClean="0">
                <a:latin typeface="Calibri" pitchFamily="34" charset="0"/>
              </a:rPr>
              <a:t>5 miejsce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na liście najbardziej kasowych </a:t>
            </a:r>
            <a:r>
              <a:rPr lang="pl-PL" dirty="0">
                <a:latin typeface="Calibri" pitchFamily="34" charset="0"/>
              </a:rPr>
              <a:t>filmów wszech czasów.</a:t>
            </a:r>
          </a:p>
        </p:txBody>
      </p:sp>
      <p:pic>
        <p:nvPicPr>
          <p:cNvPr id="49154" name="Picture 2" descr="Harry Potter i Kamień Filozoficzny (Film cyfrowy) | CDP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490" y="3140968"/>
            <a:ext cx="2655022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0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Henryk Sienkiewicz </a:t>
            </a:r>
            <a:br>
              <a:rPr lang="pl-PL" b="1" dirty="0" smtClean="0"/>
            </a:br>
            <a:r>
              <a:rPr lang="pl-PL" dirty="0" smtClean="0"/>
              <a:t>Quo </a:t>
            </a:r>
            <a:r>
              <a:rPr lang="pl-PL" dirty="0" err="1" smtClean="0"/>
              <a:t>vadis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95936" y="2194986"/>
            <a:ext cx="5076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Jest </a:t>
            </a:r>
            <a:r>
              <a:rPr lang="pl-PL" dirty="0">
                <a:latin typeface="Calibri" pitchFamily="34" charset="0"/>
              </a:rPr>
              <a:t>to </a:t>
            </a:r>
            <a:r>
              <a:rPr lang="pl-PL" dirty="0" smtClean="0">
                <a:latin typeface="Calibri" pitchFamily="34" charset="0"/>
              </a:rPr>
              <a:t>powieść </a:t>
            </a:r>
            <a:r>
              <a:rPr lang="pl-PL" dirty="0">
                <a:latin typeface="Calibri" pitchFamily="34" charset="0"/>
              </a:rPr>
              <a:t>historyczna powstała pod koniec XIX </a:t>
            </a:r>
            <a:r>
              <a:rPr lang="pl-PL" dirty="0" smtClean="0">
                <a:latin typeface="Calibri" pitchFamily="34" charset="0"/>
              </a:rPr>
              <a:t>wieku. Odniosła światowy </a:t>
            </a:r>
            <a:r>
              <a:rPr lang="pl-PL" dirty="0">
                <a:latin typeface="Calibri" pitchFamily="34" charset="0"/>
              </a:rPr>
              <a:t>sukces i została przetłumaczona na </a:t>
            </a:r>
            <a:r>
              <a:rPr lang="pl-PL" dirty="0" smtClean="0">
                <a:latin typeface="Calibri" pitchFamily="34" charset="0"/>
              </a:rPr>
              <a:t>ponad pięćdziesiąt </a:t>
            </a:r>
            <a:r>
              <a:rPr lang="pl-PL" dirty="0">
                <a:latin typeface="Calibri" pitchFamily="34" charset="0"/>
              </a:rPr>
              <a:t>języków.</a:t>
            </a:r>
          </a:p>
          <a:p>
            <a:pPr algn="just"/>
            <a:r>
              <a:rPr lang="pl-PL" spc="-20" dirty="0">
                <a:latin typeface="Calibri" pitchFamily="34" charset="0"/>
              </a:rPr>
              <a:t>W </a:t>
            </a:r>
            <a:r>
              <a:rPr lang="pl-PL" spc="-20" dirty="0" smtClean="0">
                <a:latin typeface="Calibri" pitchFamily="34" charset="0"/>
              </a:rPr>
              <a:t>1905r. </a:t>
            </a:r>
            <a:r>
              <a:rPr lang="pl-PL" spc="-20" dirty="0">
                <a:latin typeface="Calibri" pitchFamily="34" charset="0"/>
              </a:rPr>
              <a:t>autor dostał za nią </a:t>
            </a:r>
            <a:r>
              <a:rPr lang="pl-PL" spc="-20" dirty="0" smtClean="0">
                <a:latin typeface="Calibri" pitchFamily="34" charset="0"/>
              </a:rPr>
              <a:t>Literacką </a:t>
            </a:r>
            <a:r>
              <a:rPr lang="pl-PL" spc="-20" dirty="0">
                <a:latin typeface="Calibri" pitchFamily="34" charset="0"/>
              </a:rPr>
              <a:t>Nagrodę Nobla</a:t>
            </a:r>
            <a:r>
              <a:rPr lang="pl-PL" dirty="0">
                <a:latin typeface="Calibri" pitchFamily="34" charset="0"/>
              </a:rPr>
              <a:t>.</a:t>
            </a:r>
          </a:p>
          <a:p>
            <a:r>
              <a:rPr lang="pl-PL" dirty="0">
                <a:latin typeface="Calibri" pitchFamily="34" charset="0"/>
              </a:rPr>
              <a:t>Na podstawie </a:t>
            </a:r>
            <a:r>
              <a:rPr lang="pl-PL" dirty="0" smtClean="0">
                <a:latin typeface="Calibri" pitchFamily="34" charset="0"/>
              </a:rPr>
              <a:t>książki </a:t>
            </a:r>
            <a:r>
              <a:rPr lang="pl-PL" dirty="0">
                <a:latin typeface="Calibri" pitchFamily="34" charset="0"/>
              </a:rPr>
              <a:t>nakręcono kilka filmów: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1912 </a:t>
            </a:r>
            <a:r>
              <a:rPr lang="pl-PL" dirty="0">
                <a:latin typeface="Calibri" pitchFamily="34" charset="0"/>
              </a:rPr>
              <a:t>rok – film niemy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1924 </a:t>
            </a:r>
            <a:r>
              <a:rPr lang="pl-PL" dirty="0">
                <a:latin typeface="Calibri" pitchFamily="34" charset="0"/>
              </a:rPr>
              <a:t>rok – film niemy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1951 </a:t>
            </a:r>
            <a:r>
              <a:rPr lang="pl-PL" dirty="0">
                <a:latin typeface="Calibri" pitchFamily="34" charset="0"/>
              </a:rPr>
              <a:t>rok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1985 </a:t>
            </a:r>
            <a:r>
              <a:rPr lang="pl-PL" dirty="0">
                <a:latin typeface="Calibri" pitchFamily="34" charset="0"/>
              </a:rPr>
              <a:t>rok – serial telewizyjny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2001 </a:t>
            </a:r>
            <a:r>
              <a:rPr lang="pl-PL" dirty="0">
                <a:latin typeface="Calibri" pitchFamily="34" charset="0"/>
              </a:rPr>
              <a:t>rok – film polskiej produkcji </a:t>
            </a:r>
            <a:r>
              <a:rPr lang="pl-PL" dirty="0" smtClean="0">
                <a:latin typeface="Calibri" pitchFamily="34" charset="0"/>
              </a:rPr>
              <a:t>wyreżyserowany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przez </a:t>
            </a:r>
            <a:r>
              <a:rPr lang="pl-PL" dirty="0">
                <a:latin typeface="Calibri" pitchFamily="34" charset="0"/>
              </a:rPr>
              <a:t>Jerzego Kawalerowicza, w którym </a:t>
            </a:r>
            <a:r>
              <a:rPr lang="pl-PL" dirty="0" smtClean="0">
                <a:latin typeface="Calibri" pitchFamily="34" charset="0"/>
              </a:rPr>
              <a:t>główne role zagrali: </a:t>
            </a:r>
            <a:r>
              <a:rPr lang="pl-PL" dirty="0">
                <a:latin typeface="Calibri" pitchFamily="34" charset="0"/>
              </a:rPr>
              <a:t>Paweł Deląg, Magdalena </a:t>
            </a:r>
            <a:r>
              <a:rPr lang="pl-PL" dirty="0" smtClean="0">
                <a:latin typeface="Calibri" pitchFamily="34" charset="0"/>
              </a:rPr>
              <a:t>Mielcarz, Bogusław Linda</a:t>
            </a:r>
            <a:r>
              <a:rPr lang="pl-PL" dirty="0">
                <a:latin typeface="Calibri" pitchFamily="34" charset="0"/>
              </a:rPr>
              <a:t>, </a:t>
            </a:r>
            <a:r>
              <a:rPr lang="pl-PL" dirty="0" smtClean="0">
                <a:latin typeface="Calibri" pitchFamily="34" charset="0"/>
              </a:rPr>
              <a:t>Michał </a:t>
            </a:r>
            <a:r>
              <a:rPr lang="pl-PL" dirty="0">
                <a:latin typeface="Calibri" pitchFamily="34" charset="0"/>
              </a:rPr>
              <a:t>Bajor.</a:t>
            </a:r>
          </a:p>
        </p:txBody>
      </p:sp>
      <p:pic>
        <p:nvPicPr>
          <p:cNvPr id="36866" name="Picture 2" descr="Quo vadis | Encyklopedia polskiego dubbingu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772816"/>
            <a:ext cx="363589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85800"/>
            <a:ext cx="8460432" cy="11430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err="1" smtClean="0">
                <a:latin typeface="Calibri" pitchFamily="34" charset="0"/>
              </a:rPr>
              <a:t>Rick</a:t>
            </a:r>
            <a:r>
              <a:rPr lang="pl-PL" sz="3600" b="1" dirty="0" smtClean="0">
                <a:latin typeface="Calibri" pitchFamily="34" charset="0"/>
              </a:rPr>
              <a:t> </a:t>
            </a:r>
            <a:r>
              <a:rPr lang="pl-PL" sz="3600" b="1" dirty="0" err="1" smtClean="0">
                <a:latin typeface="Calibri" pitchFamily="34" charset="0"/>
              </a:rPr>
              <a:t>Riordan</a:t>
            </a:r>
            <a:r>
              <a:rPr lang="pl-PL" sz="3600" b="1" dirty="0" smtClean="0">
                <a:latin typeface="Calibri" pitchFamily="34" charset="0"/>
              </a:rPr>
              <a:t> </a:t>
            </a:r>
            <a:br>
              <a:rPr lang="pl-PL" sz="3600" b="1" dirty="0" smtClean="0">
                <a:latin typeface="Calibri" pitchFamily="34" charset="0"/>
              </a:rPr>
            </a:br>
            <a:r>
              <a:rPr lang="pl-PL" sz="3600" dirty="0" smtClean="0">
                <a:latin typeface="Calibri" pitchFamily="34" charset="0"/>
              </a:rPr>
              <a:t>Percy Jackson i Bogowie Olimpijscy: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600" dirty="0" smtClean="0">
                <a:latin typeface="Calibri" pitchFamily="34" charset="0"/>
              </a:rPr>
              <a:t>Złodziej Pioruna</a:t>
            </a:r>
            <a:endParaRPr lang="pl-PL" sz="3600" dirty="0">
              <a:effectLst/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3888" y="2852936"/>
            <a:ext cx="5297792" cy="2917304"/>
          </a:xfrm>
        </p:spPr>
        <p:txBody>
          <a:bodyPr>
            <a:noAutofit/>
          </a:bodyPr>
          <a:lstStyle/>
          <a:p>
            <a:pPr marL="93663" indent="-11113" algn="just">
              <a:buNone/>
            </a:pPr>
            <a:r>
              <a:rPr lang="pl-PL" sz="1800" dirty="0" smtClean="0">
                <a:latin typeface="Calibri" pitchFamily="34" charset="0"/>
              </a:rPr>
              <a:t>Potomek Posejdona, nastolatek Percy Jackson, wraz ze swoimi przyjaciółmi wyrusza w podróż, aby odnaleźć Piorun Zeusa.</a:t>
            </a:r>
          </a:p>
          <a:p>
            <a:pPr marL="93663" indent="-11113" algn="just">
              <a:buNone/>
            </a:pPr>
            <a:r>
              <a:rPr lang="pl-PL" sz="1800" dirty="0" smtClean="0">
                <a:latin typeface="Calibri" pitchFamily="34" charset="0"/>
              </a:rPr>
              <a:t>Film fantastyczno-komediowy w reżyserii Chrisa </a:t>
            </a:r>
            <a:r>
              <a:rPr lang="pl-PL" sz="1800" dirty="0" err="1" smtClean="0">
                <a:latin typeface="Calibri" pitchFamily="34" charset="0"/>
              </a:rPr>
              <a:t>Columbusa</a:t>
            </a:r>
            <a:r>
              <a:rPr lang="pl-PL" sz="1800" dirty="0" smtClean="0">
                <a:latin typeface="Calibri" pitchFamily="34" charset="0"/>
              </a:rPr>
              <a:t>, będący ekranizacją I części powieści. </a:t>
            </a:r>
          </a:p>
          <a:p>
            <a:r>
              <a:rPr lang="pl-PL" sz="1800" dirty="0" smtClean="0">
                <a:latin typeface="Calibri" pitchFamily="34" charset="0"/>
              </a:rPr>
              <a:t>Data premiery: 19 lutego 2010 (Polska)</a:t>
            </a:r>
          </a:p>
          <a:p>
            <a:r>
              <a:rPr lang="pl-PL" sz="1800" dirty="0" smtClean="0">
                <a:latin typeface="Calibri" pitchFamily="34" charset="0"/>
              </a:rPr>
              <a:t>Seria filmowa: Percy Jackson i Bogowie Olimpijscy</a:t>
            </a:r>
          </a:p>
          <a:p>
            <a:pPr marL="93663" indent="-11113" algn="just">
              <a:buNone/>
            </a:pPr>
            <a:r>
              <a:rPr lang="pl-PL" sz="1800" dirty="0" smtClean="0">
                <a:latin typeface="Calibri" pitchFamily="34" charset="0"/>
              </a:rPr>
              <a:t>Film dostał 8 nominacji do różnych nagród. </a:t>
            </a:r>
          </a:p>
          <a:p>
            <a:pPr marL="93663" indent="-11113" algn="just">
              <a:buNone/>
            </a:pPr>
            <a:endParaRPr lang="pl-PL" sz="1800" dirty="0" smtClean="0">
              <a:latin typeface="Calibri" pitchFamily="34" charset="0"/>
            </a:endParaRPr>
          </a:p>
          <a:p>
            <a:pPr>
              <a:buNone/>
            </a:pPr>
            <a:endParaRPr lang="pl-PL" sz="1800" dirty="0">
              <a:latin typeface="Calibri" pitchFamily="34" charset="0"/>
            </a:endParaRPr>
          </a:p>
        </p:txBody>
      </p:sp>
      <p:pic>
        <p:nvPicPr>
          <p:cNvPr id="34818" name="Picture 2" descr="Film DVD Percy Jackson i Bogowie Olimpijscy: złodziej Piorun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27356"/>
            <a:ext cx="3024336" cy="4642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Antoine de Saint  </a:t>
            </a:r>
            <a:r>
              <a:rPr lang="pl-PL" sz="4000" b="1" dirty="0" err="1" smtClean="0">
                <a:latin typeface="Calibri" pitchFamily="34" charset="0"/>
              </a:rPr>
              <a:t>Exupery</a:t>
            </a:r>
            <a:r>
              <a:rPr lang="pl-PL" sz="4000" b="1" dirty="0" smtClean="0">
                <a:latin typeface="Calibri" pitchFamily="34" charset="0"/>
              </a:rPr>
              <a:t/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Mały książę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9632" y="1508591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Książka wielokrotnie sfilmowana. Produkcja amerykańska z 1974 dostała nagrodę Złoty Glob oraz 5 nominacji. 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Produkcja francuska jako film animowany w reżyserii Marka </a:t>
            </a:r>
            <a:r>
              <a:rPr lang="pl-PL" dirty="0" err="1" smtClean="0">
                <a:latin typeface="Calibri" pitchFamily="34" charset="0"/>
              </a:rPr>
              <a:t>Osborne’a</a:t>
            </a:r>
            <a:r>
              <a:rPr lang="pl-PL" dirty="0" smtClean="0">
                <a:latin typeface="Calibri" pitchFamily="34" charset="0"/>
              </a:rPr>
              <a:t>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z 2015r., pokazał "Małego Księcia" z nowej, nieoczekiwanej strony.     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21506" name="Picture 2" descr="http://edukacjafilmowa.pl/wp-content/uploads/2017/05/97d987363fe63c4fd6af306d4ce1e15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2800310" cy="4032448"/>
          </a:xfrm>
          <a:prstGeom prst="rect">
            <a:avLst/>
          </a:prstGeom>
          <a:noFill/>
        </p:spPr>
      </p:pic>
      <p:pic>
        <p:nvPicPr>
          <p:cNvPr id="21508" name="Picture 4" descr="Mały książę - Najnowsze informacje - WP Fi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45355"/>
            <a:ext cx="2808312" cy="4040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Eric Emmanuel Schmitt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 Oskar i pani Róża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1960" y="2959968"/>
            <a:ext cx="4326192" cy="2197224"/>
          </a:xfrm>
        </p:spPr>
        <p:txBody>
          <a:bodyPr>
            <a:no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Oskar to ciężko chory dziesięciolatek, który zaprzyjaźnia się z przypadkowo poznaną dostawczynią pizzy.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Reżyseria  Eric-Emanuel Schmitt.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Gatunek – dramat.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Produkcja - Belgia / Francja / Kanada.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Premiera - listopad 2009 (świat). </a:t>
            </a:r>
            <a:r>
              <a:rPr lang="pl-PL" sz="1800" dirty="0" smtClean="0">
                <a:latin typeface="Calibri" pitchFamily="34" charset="0"/>
                <a:hlinkClick r:id="rId2"/>
              </a:rPr>
              <a:t> </a:t>
            </a:r>
            <a:endParaRPr lang="pl-PL" sz="1800" dirty="0" smtClean="0">
              <a:latin typeface="Calibri" pitchFamily="34" charset="0"/>
            </a:endParaRPr>
          </a:p>
          <a:p>
            <a:endParaRPr lang="pl-PL" sz="1800" dirty="0">
              <a:latin typeface="Calibri" pitchFamily="34" charset="0"/>
            </a:endParaRPr>
          </a:p>
        </p:txBody>
      </p:sp>
      <p:pic>
        <p:nvPicPr>
          <p:cNvPr id="87042" name="Picture 2" descr="Oskar i pani Róża (2009) - Film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312368" cy="4690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Henryk Sienkiewicz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Krzyżacy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2383904"/>
            <a:ext cx="4937752" cy="4141440"/>
          </a:xfrm>
        </p:spPr>
        <p:txBody>
          <a:bodyPr>
            <a:norm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Polski film historyczny z 1960 roku, oparty na powieści Henryka Sienkiewicza pod tym samym tytułem. 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Data premiery: 2 września 1960 (Polska)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Reżyseria : Aleksander Ford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Oficjalna premiera filmu odbyła się 17 lipca 1960 roku w kinie „Polonia" w Olsztynie, o godzinie 15:30, tuż po oficjalnych, państwowych uroczystościach 550 rocznicy bitwy pod Grunwaldem odbywających się rano na pobliskich polach grunwaldzkich.</a:t>
            </a:r>
            <a:endParaRPr lang="pl-PL" sz="1800" dirty="0">
              <a:latin typeface="Calibri" pitchFamily="34" charset="0"/>
            </a:endParaRPr>
          </a:p>
        </p:txBody>
      </p:sp>
      <p:pic>
        <p:nvPicPr>
          <p:cNvPr id="92162" name="Picture 2" descr="Krzyżacy - oglądaj film online - hity filmowe w Ipla.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01983"/>
            <a:ext cx="3264297" cy="4595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Henryk Sienkiewicz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Ogniem i mieczem 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2736304"/>
            <a:ext cx="5081768" cy="3573016"/>
          </a:xfrm>
        </p:spPr>
        <p:txBody>
          <a:bodyPr>
            <a:norm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Pierwsza część Trylogii - adaptacja powieści Henryka Sienkiewicza w reżyserii Jerzego Hoffmana. XVII wiek. Na Kresach Wschodnich zbliża się wojna pomiędzy Rzeczpospolitą a Kozaczyzną.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Data premiery: 8 lutego 1999 (Polska).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Reżyseria: Jerzy Hoffman.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Film dostał 2 nagrody Orzeł, 6 innych nagród i 14 nominacji.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/>
            </a:r>
            <a:br>
              <a:rPr lang="pl-PL" sz="1800" dirty="0" smtClean="0">
                <a:latin typeface="Calibri" pitchFamily="34" charset="0"/>
              </a:rPr>
            </a:br>
            <a:endParaRPr lang="pl-PL" sz="1800" dirty="0">
              <a:latin typeface="Calibri" pitchFamily="34" charset="0"/>
            </a:endParaRPr>
          </a:p>
        </p:txBody>
      </p:sp>
      <p:pic>
        <p:nvPicPr>
          <p:cNvPr id="57346" name="Picture 2" descr="Ogniem i mieczem (1999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50587"/>
            <a:ext cx="2908573" cy="4574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Henryk Sienkiewicz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Potop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3888" y="1772816"/>
            <a:ext cx="5369800" cy="4357464"/>
          </a:xfrm>
        </p:spPr>
        <p:txBody>
          <a:bodyPr>
            <a:noAutofit/>
          </a:bodyPr>
          <a:lstStyle/>
          <a:p>
            <a:pPr marL="93663" indent="-11113" algn="just">
              <a:buNone/>
            </a:pPr>
            <a:r>
              <a:rPr lang="pl-PL" sz="1800" dirty="0" smtClean="0">
                <a:latin typeface="Calibri" pitchFamily="34" charset="0"/>
              </a:rPr>
              <a:t>Druga część Trylogii. Zdecydowanie najlepsza z trzech części ekranizacji trylogii Sienkiewicza z 1974 roku, nakręcona przez Jerzego Hoffmana. Lata 1655-1660, okres najazdu szwedzkiego na Polskę. Zaręczony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z Oleńką </a:t>
            </a:r>
            <a:r>
              <a:rPr lang="pl-PL" sz="1800" dirty="0" err="1" smtClean="0">
                <a:latin typeface="Calibri" pitchFamily="34" charset="0"/>
              </a:rPr>
              <a:t>Billewiczówną</a:t>
            </a:r>
            <a:r>
              <a:rPr lang="pl-PL" sz="1800" dirty="0" smtClean="0">
                <a:latin typeface="Calibri" pitchFamily="34" charset="0"/>
              </a:rPr>
              <a:t> chorąży orszański Andrzej Kmicic opowiada się początkowo po stronie kolaborującego ze Szwedami potężnego rodu magnackiego Radziwiłłów. Uznany przez szlachtę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i narzeczoną za zdrajcę, zaczyna rozumieć, że Radziwiłłom chodzi nie o dobro ojczyzny, ale o własne interesy.</a:t>
            </a:r>
          </a:p>
          <a:p>
            <a:pPr marL="93663" indent="-11113" algn="just">
              <a:buNone/>
            </a:pPr>
            <a:r>
              <a:rPr lang="pl-PL" sz="1800" dirty="0" smtClean="0">
                <a:latin typeface="Calibri" pitchFamily="34" charset="0"/>
              </a:rPr>
              <a:t>Doceniła go także wielomilionowa, licząca ponad 27 milionów widzów w kinach widownia. Film Hoffmana otrzymał liczne nagrody, między innymi przyznawane po raz pierwszy Złote Lwy na Festiwalu Polskich Filmów Fabularnych. </a:t>
            </a:r>
            <a:r>
              <a:rPr lang="pl-PL" sz="1800" i="1" dirty="0" smtClean="0">
                <a:latin typeface="Calibri" pitchFamily="34" charset="0"/>
              </a:rPr>
              <a:t>Potop</a:t>
            </a:r>
            <a:r>
              <a:rPr lang="pl-PL" sz="1800" dirty="0" smtClean="0">
                <a:latin typeface="Calibri" pitchFamily="34" charset="0"/>
              </a:rPr>
              <a:t> był nominowany również do Oscara dla najlepszego filmu </a:t>
            </a:r>
            <a:r>
              <a:rPr lang="pl-PL" sz="1800" dirty="0" err="1" smtClean="0">
                <a:latin typeface="Calibri" pitchFamily="34" charset="0"/>
              </a:rPr>
              <a:t>nieanglojęzycznego</a:t>
            </a:r>
            <a:r>
              <a:rPr lang="pl-PL" sz="1800" dirty="0" smtClean="0">
                <a:latin typeface="Calibri" pitchFamily="34" charset="0"/>
              </a:rPr>
              <a:t>. </a:t>
            </a:r>
            <a:br>
              <a:rPr lang="pl-PL" sz="1800" dirty="0" smtClean="0">
                <a:latin typeface="Calibri" pitchFamily="34" charset="0"/>
              </a:rPr>
            </a:br>
            <a:endParaRPr lang="pl-PL" sz="1800" dirty="0">
              <a:latin typeface="Calibri" pitchFamily="34" charset="0"/>
            </a:endParaRPr>
          </a:p>
        </p:txBody>
      </p:sp>
      <p:sp>
        <p:nvSpPr>
          <p:cNvPr id="56322" name="AutoShape 2" descr="Potop - Najnowsze informacje - WP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24" name="AutoShape 4" descr="Potop - Najnowsze informacje - WP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6326" name="Picture 6" descr="Potop - Najnowsze informacje - WP 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13"/>
            <a:ext cx="2993157" cy="4176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Henryk Sienkiewicz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Pan Wołodyjowski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3068960"/>
            <a:ext cx="4793736" cy="2160240"/>
          </a:xfrm>
        </p:spPr>
        <p:txBody>
          <a:bodyPr>
            <a:no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Trzecia część Trylogii. Po śmierci narzeczonej pułkownik Wołodyjowski z rozpaczy porzuca służbę żołnierską i wstępuje do klasztoru. Tymczasem Rzeczpospolita przygotowuje sie na turecki najazd.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Data pierwszego pokazu: 28 marca 1969.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Reżyseria: Jerzy Hoffman.</a:t>
            </a:r>
          </a:p>
          <a:p>
            <a:pPr algn="just">
              <a:buNone/>
            </a:pPr>
            <a:endParaRPr lang="pl-PL" sz="1800" dirty="0">
              <a:latin typeface="Calibri" pitchFamily="34" charset="0"/>
            </a:endParaRPr>
          </a:p>
        </p:txBody>
      </p:sp>
      <p:pic>
        <p:nvPicPr>
          <p:cNvPr id="51202" name="Picture 2" descr="Pan Wołodyjowski (1969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93159"/>
            <a:ext cx="3240360" cy="456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Juliusz Verne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Podróż do wnętrza Ziemi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51920" y="3441774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Podróż do wnętrza Ziemi – amerykański film przygodowy z 2008. 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Data premiery: 22 sierpnia 2008 (Polska).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52226" name="Picture 2" descr="fwcdn.pl/fpo/50/67/275067/7199952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99639"/>
            <a:ext cx="3168352" cy="4514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Daniel Defoe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Robinson Crusoe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47864" y="2023680"/>
            <a:ext cx="5004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Cudownie ocalony Robinson Crusoe trafia na bezludną wyspę, gdzie walczy o przeżycie.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Produkcja USA. 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Premiera: 12 czerwca 1997r. (świat).</a:t>
            </a:r>
          </a:p>
          <a:p>
            <a:pPr algn="just"/>
            <a:endParaRPr lang="pl-PL" dirty="0">
              <a:latin typeface="Calibri" pitchFamily="34" charset="0"/>
            </a:endParaRPr>
          </a:p>
        </p:txBody>
      </p:sp>
      <p:pic>
        <p:nvPicPr>
          <p:cNvPr id="55298" name="Picture 2" descr="Film Robinson Crusoe (1997) - Gdzie obejrzeć | Netflix | HBO G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7684"/>
            <a:ext cx="2304256" cy="327972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347864" y="47988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Produkcja Francja/Kanada/Wielka Brytania. </a:t>
            </a:r>
          </a:p>
          <a:p>
            <a:r>
              <a:rPr lang="pl-PL" dirty="0" smtClean="0">
                <a:latin typeface="Calibri" pitchFamily="34" charset="0"/>
              </a:rPr>
              <a:t>Premiera: 13 grudnia 2003r. (świat).</a:t>
            </a:r>
          </a:p>
        </p:txBody>
      </p:sp>
      <p:sp>
        <p:nvSpPr>
          <p:cNvPr id="55300" name="AutoShape 4" descr="Znalezione obrazy dla zapytania Robinson Crusoe film 2003"/>
          <p:cNvSpPr>
            <a:spLocks noChangeAspect="1" noChangeArrowheads="1"/>
          </p:cNvSpPr>
          <p:nvPr/>
        </p:nvSpPr>
        <p:spPr bwMode="auto">
          <a:xfrm>
            <a:off x="155575" y="-846138"/>
            <a:ext cx="11811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2" name="AutoShape 6" descr="Znalezione obrazy dla zapytania Robinson Crusoe film 2003"/>
          <p:cNvSpPr>
            <a:spLocks noChangeAspect="1" noChangeArrowheads="1"/>
          </p:cNvSpPr>
          <p:nvPr/>
        </p:nvSpPr>
        <p:spPr bwMode="auto">
          <a:xfrm>
            <a:off x="155575" y="-846138"/>
            <a:ext cx="11811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4" name="AutoShape 8" descr="Robinson Crusoe (2003) - Filmaffi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6" name="AutoShape 10" descr="Robinson Crusoe (2003) - Filmaffi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5308" name="Picture 12" descr="Robinson Cruzoe (2003) - Film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56408"/>
            <a:ext cx="2318533" cy="330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4360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Markus </a:t>
            </a:r>
            <a:r>
              <a:rPr lang="pl-PL" sz="4000" b="1" dirty="0" err="1" smtClean="0">
                <a:latin typeface="Calibri" pitchFamily="34" charset="0"/>
              </a:rPr>
              <a:t>Zusak</a:t>
            </a:r>
            <a:r>
              <a:rPr lang="pl-PL" sz="4000" b="1" dirty="0" smtClean="0">
                <a:latin typeface="Calibri" pitchFamily="34" charset="0"/>
              </a:rPr>
              <a:t/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Złodziejka książek 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1781599"/>
            <a:ext cx="4968552" cy="5005536"/>
          </a:xfrm>
        </p:spPr>
        <p:txBody>
          <a:bodyPr>
            <a:norm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Ujmująca historia małej dziewczynki, która pokochała książki i w czasie wojny robiła wszystko, aby uzyskać upragnione woluminy. </a:t>
            </a:r>
            <a:r>
              <a:rPr lang="pl-PL" sz="1800" dirty="0" err="1" smtClean="0">
                <a:latin typeface="Calibri" pitchFamily="34" charset="0"/>
              </a:rPr>
              <a:t>Leisel</a:t>
            </a:r>
            <a:r>
              <a:rPr lang="pl-PL" sz="1800" dirty="0" smtClean="0">
                <a:latin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</a:rPr>
              <a:t>Meminger</a:t>
            </a:r>
            <a:r>
              <a:rPr lang="pl-PL" sz="1800" dirty="0" smtClean="0">
                <a:latin typeface="Calibri" pitchFamily="34" charset="0"/>
              </a:rPr>
              <a:t> nie miała łatwego życia, przeżyła śmierć brata, a podczas jego pogrzebu zabrała pierwszą książkę pt. “Podręcznik grabarza”. Później trafiła do rodziny Hansa i Rosy Hubermanów. Gdzie zastępczy ojciec nauczył ją czytać, aby mogła poznawać kolejne ciekawe historie.</a:t>
            </a:r>
          </a:p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Amerykański dramat wojenny z 2013 roku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w reżyserii Briana Percivala. </a:t>
            </a:r>
          </a:p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Data premiery: 31 stycznia 2014 (Polska).</a:t>
            </a:r>
          </a:p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Rok produkcji: 2013.</a:t>
            </a:r>
          </a:p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Nominacje: Nagroda Akademii Filmowej za najlepszą muzykę filmową.</a:t>
            </a:r>
          </a:p>
          <a:p>
            <a:endParaRPr lang="pl-PL" sz="1800" dirty="0" smtClean="0">
              <a:latin typeface="Calibri" pitchFamily="34" charset="0"/>
            </a:endParaRPr>
          </a:p>
          <a:p>
            <a:pPr algn="just"/>
            <a:endParaRPr lang="pl-PL" sz="1800" dirty="0">
              <a:latin typeface="Calibri" pitchFamily="34" charset="0"/>
            </a:endParaRPr>
          </a:p>
        </p:txBody>
      </p:sp>
      <p:pic>
        <p:nvPicPr>
          <p:cNvPr id="33794" name="Picture 2" descr="Złodziejka książek - Markus Zusak (204005) - Lubimyczytać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38" y="1844824"/>
            <a:ext cx="339647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Stefan Żeromski</a:t>
            </a:r>
            <a:br>
              <a:rPr lang="pl-PL" b="1" dirty="0" smtClean="0"/>
            </a:br>
            <a:r>
              <a:rPr lang="pl-PL" dirty="0" smtClean="0"/>
              <a:t>Syzyfowe prace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2708920"/>
            <a:ext cx="4752528" cy="2989312"/>
          </a:xfrm>
        </p:spPr>
        <p:txBody>
          <a:bodyPr>
            <a:no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Akcja toczy się w drugiej połowie XIX wieku na ziemiach polskich  zaboru rosyjskiego.  Główny bohater, Marcin Borowicz rozpoczyna swoją edukację w gimnazjum w </a:t>
            </a:r>
            <a:r>
              <a:rPr lang="pl-PL" sz="1800" dirty="0" err="1" smtClean="0">
                <a:latin typeface="Calibri" pitchFamily="34" charset="0"/>
              </a:rPr>
              <a:t>Klerykowie</a:t>
            </a:r>
            <a:r>
              <a:rPr lang="pl-PL" sz="1800" dirty="0" smtClean="0">
                <a:latin typeface="Calibri" pitchFamily="34" charset="0"/>
              </a:rPr>
              <a:t>. Tam spotyka się z rusyfikacją, której początkowo nieświadomie ulega. Oprócz wersji kinowej, powstał również serial telewizyjny. 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Polski film obyczajowy z 2000r. 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Reżyseria: Paweł Komorowski. </a:t>
            </a:r>
          </a:p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Film otrzymał kilka wyróżnień – nominacje do Orła.</a:t>
            </a:r>
            <a:endParaRPr lang="pl-PL" sz="1800" dirty="0">
              <a:latin typeface="Calibri" pitchFamily="34" charset="0"/>
            </a:endParaRPr>
          </a:p>
        </p:txBody>
      </p:sp>
      <p:pic>
        <p:nvPicPr>
          <p:cNvPr id="1026" name="Picture 2" descr="Syzyfowe prace (2000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3"/>
            <a:ext cx="3366374" cy="4488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1997968"/>
            <a:ext cx="7498080" cy="1143000"/>
          </a:xfrm>
        </p:spPr>
        <p:txBody>
          <a:bodyPr/>
          <a:lstStyle/>
          <a:p>
            <a:r>
              <a:rPr lang="pl-PL" sz="3600" dirty="0" smtClean="0">
                <a:latin typeface="Calibri" pitchFamily="34" charset="0"/>
              </a:rPr>
              <a:t>Bibliografia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4400" y="3284984"/>
            <a:ext cx="7282056" cy="2485256"/>
          </a:xfrm>
        </p:spPr>
        <p:txBody>
          <a:bodyPr>
            <a:normAutofit/>
          </a:bodyPr>
          <a:lstStyle/>
          <a:p>
            <a:r>
              <a:rPr lang="pl-PL" sz="2000" dirty="0" err="1" smtClean="0"/>
              <a:t>Wikipedia</a:t>
            </a:r>
            <a:endParaRPr lang="pl-PL" sz="2000" dirty="0" smtClean="0"/>
          </a:p>
          <a:p>
            <a:r>
              <a:rPr lang="pl-PL" sz="2000" dirty="0" err="1" smtClean="0"/>
              <a:t>Filmweb</a:t>
            </a:r>
            <a:endParaRPr lang="pl-PL" sz="2000" dirty="0" smtClean="0"/>
          </a:p>
          <a:p>
            <a:endParaRPr lang="pl-PL" sz="2000" dirty="0" smtClean="0"/>
          </a:p>
          <a:p>
            <a:pPr algn="r">
              <a:buNone/>
            </a:pPr>
            <a:r>
              <a:rPr lang="pl-PL" sz="2000" i="1" dirty="0" smtClean="0"/>
              <a:t>Oprac. Grażyna </a:t>
            </a:r>
            <a:r>
              <a:rPr lang="pl-PL" sz="2000" i="1" dirty="0" err="1" smtClean="0"/>
              <a:t>Stamirska</a:t>
            </a:r>
            <a:r>
              <a:rPr lang="pl-PL" sz="2000" i="1" smtClean="0"/>
              <a:t>- </a:t>
            </a:r>
            <a:r>
              <a:rPr lang="pl-PL" sz="2000" i="1" dirty="0" smtClean="0"/>
              <a:t>Staszek</a:t>
            </a:r>
            <a:endParaRPr lang="pl-PL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Charles Dickens 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Opowieść wigilijna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7944" y="2769840"/>
            <a:ext cx="4752528" cy="3035424"/>
          </a:xfrm>
        </p:spPr>
        <p:txBody>
          <a:bodyPr>
            <a:noAutofit/>
          </a:bodyPr>
          <a:lstStyle/>
          <a:p>
            <a:pPr marL="96838" indent="-14288" algn="just">
              <a:buNone/>
            </a:pPr>
            <a:r>
              <a:rPr lang="pl-PL" sz="1800" dirty="0" err="1" smtClean="0">
                <a:latin typeface="Calibri" pitchFamily="34" charset="0"/>
              </a:rPr>
              <a:t>Scrooge</a:t>
            </a:r>
            <a:r>
              <a:rPr lang="pl-PL" sz="1800" dirty="0" smtClean="0">
                <a:latin typeface="Calibri" pitchFamily="34" charset="0"/>
              </a:rPr>
              <a:t> zostaje nawiedzony przez trzy duchy, które pomogą mu w staniu się lepszym człowiekiem. </a:t>
            </a:r>
          </a:p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Amerykański film animowany, familijny, fantasy. </a:t>
            </a:r>
          </a:p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Reżyseria:  Robert Zemeckis</a:t>
            </a:r>
          </a:p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Premiera:  3 listopada 2009r. (świat)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Film dostał 1 nagrodę i 2 nominacje. </a:t>
            </a:r>
          </a:p>
        </p:txBody>
      </p:sp>
      <p:pic>
        <p:nvPicPr>
          <p:cNvPr id="88066" name="Picture 2" descr="Opowieść wigilijna (2009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7"/>
            <a:ext cx="3240360" cy="465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latin typeface="Calibri" pitchFamily="34" charset="0"/>
              </a:rPr>
              <a:t>Arkady Fiedler</a:t>
            </a:r>
            <a:br>
              <a:rPr lang="pl-PL" sz="4400" b="1" dirty="0" smtClean="0">
                <a:latin typeface="Calibri" pitchFamily="34" charset="0"/>
              </a:rPr>
            </a:br>
            <a:r>
              <a:rPr lang="pl-PL" sz="4400" dirty="0" smtClean="0">
                <a:latin typeface="Calibri" pitchFamily="34" charset="0"/>
              </a:rPr>
              <a:t>Dywizjon 303</a:t>
            </a:r>
            <a:endParaRPr lang="pl-PL" sz="44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5936" y="3212976"/>
            <a:ext cx="4865744" cy="2232248"/>
          </a:xfrm>
        </p:spPr>
        <p:txBody>
          <a:bodyPr>
            <a:norm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Dywizjon 303. Historia prawdziwa – polsko-brytyjski dramat wojenny z 2018 roku w reżyserii Denisa </a:t>
            </a:r>
            <a:r>
              <a:rPr lang="pl-PL" sz="1800" dirty="0" err="1" smtClean="0">
                <a:latin typeface="Calibri" pitchFamily="34" charset="0"/>
              </a:rPr>
              <a:t>Delića</a:t>
            </a:r>
            <a:r>
              <a:rPr lang="pl-PL" sz="1800" dirty="0" smtClean="0">
                <a:latin typeface="Calibri" pitchFamily="34" charset="0"/>
              </a:rPr>
              <a:t>, z Maciejem Zakościelnym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i Piotrem Adamczykiem w rolach głównych. 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Data premiery: 31 sierpnia 2018 (Polska).</a:t>
            </a:r>
          </a:p>
          <a:p>
            <a:pPr>
              <a:buNone/>
            </a:pPr>
            <a:endParaRPr lang="pl-PL" sz="1800" dirty="0">
              <a:latin typeface="Calibri" pitchFamily="34" charset="0"/>
            </a:endParaRPr>
          </a:p>
        </p:txBody>
      </p:sp>
      <p:pic>
        <p:nvPicPr>
          <p:cNvPr id="91138" name="Picture 2" descr="www.movienewsletters.net/photos/POL_276524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322409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4178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Aleksander Fredro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Zemsta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2321496"/>
            <a:ext cx="4968552" cy="4059832"/>
          </a:xfrm>
        </p:spPr>
        <p:txBody>
          <a:bodyPr>
            <a:no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Film kostiumowy produkcji polskiej z 2002 roku,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w reżyserii Andrzeja Wajdy. 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Film otrzymał 8 nominacji do nagrody Orzeł.  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Zemsta otrzymała również nominację do Złotego Delfina na Międzynarodowym Festiwalu Filmowym </a:t>
            </a:r>
            <a:r>
              <a:rPr lang="pl-PL" sz="1800" dirty="0" err="1" smtClean="0">
                <a:latin typeface="Calibri" pitchFamily="34" charset="0"/>
              </a:rPr>
              <a:t>Festroia</a:t>
            </a:r>
            <a:r>
              <a:rPr lang="pl-PL" sz="1800" dirty="0" smtClean="0">
                <a:latin typeface="Calibri" pitchFamily="34" charset="0"/>
              </a:rPr>
              <a:t> w 2004 roku</a:t>
            </a:r>
            <a:r>
              <a:rPr lang="pl-PL" sz="1800" baseline="30000" dirty="0" smtClean="0">
                <a:latin typeface="Calibri" pitchFamily="34" charset="0"/>
              </a:rPr>
              <a:t>.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Głównym wątkiem tego filmu jest spór Cześnika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i Rejenta, którzy mieszkają w starym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i zrujnowanym zamku. Bezpośrednią przyczyną konfliktu między dwoma panami jest podjęta na zlecenie Rejenta, a udaremniona przez Cześnika, próba naprawy muru, dzielącego zamek na dwie części. </a:t>
            </a:r>
          </a:p>
          <a:p>
            <a:pPr algn="just">
              <a:buNone/>
            </a:pPr>
            <a:endParaRPr lang="pl-PL" sz="1800" dirty="0" smtClean="0">
              <a:latin typeface="Calibri" pitchFamily="34" charset="0"/>
            </a:endParaRPr>
          </a:p>
          <a:p>
            <a:pPr algn="just"/>
            <a:endParaRPr lang="pl-PL" sz="1800" dirty="0">
              <a:latin typeface="Calibri" pitchFamily="34" charset="0"/>
            </a:endParaRPr>
          </a:p>
        </p:txBody>
      </p:sp>
      <p:pic>
        <p:nvPicPr>
          <p:cNvPr id="90114" name="Picture 2" descr="Zemsta. Muzyka do filmu Andrzeja Wajdy | Wojciech Kilar - stron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3"/>
            <a:ext cx="3456384" cy="345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ttps://fwcdn.pl/fpo/09/98/998/7622529.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3123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019818" y="45939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Premiera na świecie  – 1994r. 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Film dostał 6 nagród Oscar, 24 inne nagrody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i 35 nominacji.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995936" y="31978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Reżyseria: Robert Zemeckis. Produkcja USA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 Historia życia </a:t>
            </a:r>
            <a:r>
              <a:rPr lang="pl-PL" dirty="0" err="1" smtClean="0">
                <a:latin typeface="Calibri" pitchFamily="34" charset="0"/>
              </a:rPr>
              <a:t>Forresta</a:t>
            </a:r>
            <a:r>
              <a:rPr lang="pl-PL" dirty="0" smtClean="0">
                <a:latin typeface="Calibri" pitchFamily="34" charset="0"/>
              </a:rPr>
              <a:t>, chłopca o niskim ilorazie inteligencji z niedowładem kończyn, który staje się miliarderem i bohaterem wojny w Wietnamie.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Winston Groom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err="1" smtClean="0">
                <a:latin typeface="Calibri" pitchFamily="34" charset="0"/>
              </a:rPr>
              <a:t>Foest</a:t>
            </a:r>
            <a:r>
              <a:rPr lang="pl-PL" sz="4000" dirty="0" smtClean="0">
                <a:latin typeface="Calibri" pitchFamily="34" charset="0"/>
              </a:rPr>
              <a:t>  </a:t>
            </a:r>
            <a:r>
              <a:rPr lang="pl-PL" sz="4000" dirty="0" err="1" smtClean="0">
                <a:latin typeface="Calibri" pitchFamily="34" charset="0"/>
              </a:rPr>
              <a:t>Gump</a:t>
            </a:r>
            <a:endParaRPr lang="pl-PL" sz="4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Ernest Hemingway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Stary człowiek i morze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42760" y="2564904"/>
            <a:ext cx="4577712" cy="3493368"/>
          </a:xfrm>
        </p:spPr>
        <p:txBody>
          <a:bodyPr>
            <a:norm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Film o starym  rybaku Santiago, który niegdyś był najlepszym rybakiem w osadzie. Jednak od wielu dni nie ma szczęścia i jego sieci są puste. Sąsiedzi uważają, że jest już za stary na pracę, a jego córka radzi mu skończyć z łowieniem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i zamieszkać z nią w Hawanie. Jednak Santiago nie zamierza się poddać. Pragnie udowodnić wszystkim, że są w błędzie, uważając, że jest za stary i nie nadaje się do pracy na morzu...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Brytyjski  film dramatyczny z 1990 roku. 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Reżyser: Jud Taylor.</a:t>
            </a:r>
          </a:p>
        </p:txBody>
      </p:sp>
      <p:pic>
        <p:nvPicPr>
          <p:cNvPr id="93186" name="Picture 2" descr="Stary człowiek i morze (1990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48756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Aleksander Kamiński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Kamienie na szaniec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3076600"/>
            <a:ext cx="4505704" cy="2944688"/>
          </a:xfrm>
        </p:spPr>
        <p:txBody>
          <a:bodyPr>
            <a:norm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Polski dramat wojenny w reżyserii Roberta Glińskiego. Premiera filmu miała miejsce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7 marca 2014.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Opowiada o działalności grupy członków Szarych Szeregów w Warszawie podczas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II wojny światowej. 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 </a:t>
            </a:r>
            <a:endParaRPr lang="pl-PL" sz="1800" dirty="0">
              <a:latin typeface="Calibri" pitchFamily="34" charset="0"/>
            </a:endParaRPr>
          </a:p>
        </p:txBody>
      </p:sp>
      <p:pic>
        <p:nvPicPr>
          <p:cNvPr id="89090" name="Picture 2" descr="Kamienie na szaniec (2014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44824"/>
            <a:ext cx="335970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Adam Mickiewicz </a:t>
            </a:r>
            <a:br>
              <a:rPr lang="pl-PL" b="1" dirty="0" smtClean="0"/>
            </a:br>
            <a:r>
              <a:rPr lang="pl-PL" dirty="0" smtClean="0"/>
              <a:t>Pan Tadeusz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635896" y="2708920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Książka </a:t>
            </a:r>
            <a:r>
              <a:rPr lang="pl-PL" dirty="0">
                <a:latin typeface="Calibri" pitchFamily="34" charset="0"/>
              </a:rPr>
              <a:t>po raz </a:t>
            </a:r>
            <a:r>
              <a:rPr lang="pl-PL" dirty="0" smtClean="0">
                <a:latin typeface="Calibri" pitchFamily="34" charset="0"/>
              </a:rPr>
              <a:t>pierwszy została </a:t>
            </a:r>
            <a:r>
              <a:rPr lang="pl-PL" dirty="0">
                <a:latin typeface="Calibri" pitchFamily="34" charset="0"/>
              </a:rPr>
              <a:t>wydana w 1834 roku 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w Paryżu. Film wyreżyserowany </a:t>
            </a:r>
            <a:r>
              <a:rPr lang="pl-PL" dirty="0">
                <a:latin typeface="Calibri" pitchFamily="34" charset="0"/>
              </a:rPr>
              <a:t>przez </a:t>
            </a:r>
            <a:r>
              <a:rPr lang="pl-PL" dirty="0" smtClean="0">
                <a:latin typeface="Calibri" pitchFamily="34" charset="0"/>
              </a:rPr>
              <a:t>Andrzeja Wajdę </a:t>
            </a:r>
            <a:r>
              <a:rPr lang="pl-PL" dirty="0">
                <a:latin typeface="Calibri" pitchFamily="34" charset="0"/>
              </a:rPr>
              <a:t>został zrealizowany w 1999 </a:t>
            </a:r>
            <a:r>
              <a:rPr lang="pl-PL" dirty="0" smtClean="0">
                <a:latin typeface="Calibri" pitchFamily="34" charset="0"/>
              </a:rPr>
              <a:t>r. Zagrało </a:t>
            </a:r>
            <a:r>
              <a:rPr lang="pl-PL" dirty="0">
                <a:latin typeface="Calibri" pitchFamily="34" charset="0"/>
              </a:rPr>
              <a:t>w nim wiele gwiazd polskiego kina, główne role </a:t>
            </a:r>
            <a:r>
              <a:rPr lang="pl-PL" dirty="0" smtClean="0">
                <a:latin typeface="Calibri" pitchFamily="34" charset="0"/>
              </a:rPr>
              <a:t>zagrali: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Michał Żebrowski </a:t>
            </a:r>
            <a:r>
              <a:rPr lang="pl-PL" dirty="0">
                <a:latin typeface="Calibri" pitchFamily="34" charset="0"/>
              </a:rPr>
              <a:t>jako tytułowy pan Tadeusz, Alicja </a:t>
            </a:r>
            <a:r>
              <a:rPr lang="pl-PL" dirty="0" smtClean="0">
                <a:latin typeface="Calibri" pitchFamily="34" charset="0"/>
              </a:rPr>
              <a:t>Bachleda-Curuś </a:t>
            </a:r>
            <a:r>
              <a:rPr lang="pl-PL" dirty="0">
                <a:latin typeface="Calibri" pitchFamily="34" charset="0"/>
              </a:rPr>
              <a:t>jako Zosia oraz Bogusław </a:t>
            </a:r>
            <a:r>
              <a:rPr lang="pl-PL" dirty="0" smtClean="0">
                <a:latin typeface="Calibri" pitchFamily="34" charset="0"/>
              </a:rPr>
              <a:t>Linda </a:t>
            </a:r>
            <a:r>
              <a:rPr lang="pl-PL" dirty="0">
                <a:latin typeface="Calibri" pitchFamily="34" charset="0"/>
              </a:rPr>
              <a:t>jako ksiądz Robak</a:t>
            </a:r>
            <a:r>
              <a:rPr lang="pl-PL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Film opowiada o tym jak 18-letni Tadeusz Soplica wraca do rodzinnego majątku. Jego stryj chce go wyswatać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z Zosią </a:t>
            </a:r>
            <a:r>
              <a:rPr lang="pl-PL" dirty="0" err="1" smtClean="0">
                <a:latin typeface="Calibri" pitchFamily="34" charset="0"/>
              </a:rPr>
              <a:t>Horeszkówną</a:t>
            </a:r>
            <a:r>
              <a:rPr lang="pl-PL" dirty="0" smtClean="0">
                <a:latin typeface="Calibri" pitchFamily="34" charset="0"/>
              </a:rPr>
              <a:t>, by pogodzić zwaśnione od wielu lat rody.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endParaRPr lang="pl-PL" dirty="0">
              <a:latin typeface="Calibri" pitchFamily="34" charset="0"/>
            </a:endParaRPr>
          </a:p>
        </p:txBody>
      </p:sp>
      <p:pic>
        <p:nvPicPr>
          <p:cNvPr id="40962" name="Picture 2" descr="Pan Tadeusz 1999 Oryginalny PL online - V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29" y="2132856"/>
            <a:ext cx="3056651" cy="4483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792</TotalTime>
  <Words>955</Words>
  <Application>Microsoft Office PowerPoint</Application>
  <PresentationFormat>Pokaz na ekranie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Przesilenie</vt:lpstr>
      <vt:lpstr>Filmowe adaptacje książek  dla dzieci i młodzieży Cz. 3 – kl. 7-8</vt:lpstr>
      <vt:lpstr>Daniel Defoe Robinson Crusoe</vt:lpstr>
      <vt:lpstr>Charles Dickens  Opowieść wigilijna</vt:lpstr>
      <vt:lpstr>Arkady Fiedler Dywizjon 303</vt:lpstr>
      <vt:lpstr>Aleksander Fredro  Zemsta</vt:lpstr>
      <vt:lpstr>Winston Groom Foest  Gump</vt:lpstr>
      <vt:lpstr>Ernest Hemingway Stary człowiek i morze</vt:lpstr>
      <vt:lpstr>Aleksander Kamiński Kamienie na szaniec</vt:lpstr>
      <vt:lpstr>Adam Mickiewicz  Pan Tadeusz</vt:lpstr>
      <vt:lpstr>Joanne Kathleen Rowling   Harry Potter</vt:lpstr>
      <vt:lpstr>Henryk Sienkiewicz  Quo vadis</vt:lpstr>
      <vt:lpstr>Rick Riordan  Percy Jackson i Bogowie Olimpijscy:  Złodziej Pioruna</vt:lpstr>
      <vt:lpstr>Antoine de Saint  Exupery Mały książę</vt:lpstr>
      <vt:lpstr>Eric Emmanuel Schmitt  Oskar i pani Róża</vt:lpstr>
      <vt:lpstr>Henryk Sienkiewicz Krzyżacy</vt:lpstr>
      <vt:lpstr>Henryk Sienkiewicz Ogniem i mieczem </vt:lpstr>
      <vt:lpstr>Henryk Sienkiewicz Potop</vt:lpstr>
      <vt:lpstr>Henryk Sienkiewicz Pan Wołodyjowski</vt:lpstr>
      <vt:lpstr>Juliusz Verne Podróż do wnętrza Ziemi</vt:lpstr>
      <vt:lpstr>Markus Zusak Złodziejka książek </vt:lpstr>
      <vt:lpstr>Stefan Żeromski Syzyfowe prace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Zekranizowane książki dla dzieci i młodzieży</dc:title>
  <dc:creator>janusz</dc:creator>
  <cp:lastModifiedBy>janusz</cp:lastModifiedBy>
  <cp:revision>101</cp:revision>
  <dcterms:created xsi:type="dcterms:W3CDTF">2020-04-15T10:04:05Z</dcterms:created>
  <dcterms:modified xsi:type="dcterms:W3CDTF">2020-04-21T16:44:41Z</dcterms:modified>
</cp:coreProperties>
</file>