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77" r:id="rId3"/>
    <p:sldId id="265" r:id="rId4"/>
    <p:sldId id="267" r:id="rId5"/>
    <p:sldId id="329" r:id="rId6"/>
    <p:sldId id="292" r:id="rId7"/>
    <p:sldId id="304" r:id="rId8"/>
    <p:sldId id="283" r:id="rId9"/>
    <p:sldId id="303" r:id="rId10"/>
    <p:sldId id="275" r:id="rId11"/>
    <p:sldId id="262" r:id="rId12"/>
    <p:sldId id="299" r:id="rId13"/>
    <p:sldId id="330" r:id="rId14"/>
    <p:sldId id="260" r:id="rId15"/>
    <p:sldId id="273" r:id="rId16"/>
    <p:sldId id="263" r:id="rId17"/>
    <p:sldId id="266" r:id="rId18"/>
    <p:sldId id="288" r:id="rId19"/>
    <p:sldId id="257" r:id="rId20"/>
    <p:sldId id="293" r:id="rId21"/>
    <p:sldId id="269" r:id="rId22"/>
    <p:sldId id="305" r:id="rId23"/>
    <p:sldId id="306" r:id="rId24"/>
    <p:sldId id="29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918" autoAdjust="0"/>
  </p:normalViewPr>
  <p:slideViewPr>
    <p:cSldViewPr>
      <p:cViewPr>
        <p:scale>
          <a:sx n="59" d="100"/>
          <a:sy n="59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73F0A-A906-4A92-9C56-5356E97CBF69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6C774-D78E-4D79-80E1-F2BFAC4D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C8646C-DCF9-4AE9-B380-20ABB207D192}" type="datetimeFigureOut">
              <a:rPr lang="pl-PL" smtClean="0"/>
              <a:pPr/>
              <a:t>2020-04-20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C5A65B-62A8-4C4A-9964-0DEF16FBA9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filmweb.pl/film/Ksi%C4%99ga+d%C5%BCungli-2016-697470/award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web.pl/film/Kr%C3%B3l+Maciu%C5%9B+I-1957-6881/dates" TargetMode="External"/><Relationship Id="rId2" Type="http://schemas.openxmlformats.org/officeDocument/2006/relationships/hyperlink" Target="https://www.filmweb.pl/person/Wanda+Jakubowska-410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67136" y="332656"/>
            <a:ext cx="777686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/>
              <a:t>Filmowe adaptacje książek </a:t>
            </a:r>
            <a:br>
              <a:rPr lang="pl-PL" sz="4000" b="1" dirty="0" smtClean="0"/>
            </a:br>
            <a:r>
              <a:rPr lang="pl-PL" sz="4000" b="1" dirty="0" smtClean="0"/>
              <a:t>dla dzieci i młodzieży</a:t>
            </a:r>
            <a:br>
              <a:rPr lang="pl-PL" sz="4000" b="1" dirty="0" smtClean="0"/>
            </a:br>
            <a:r>
              <a:rPr lang="pl-PL" sz="4000" b="1" dirty="0" smtClean="0"/>
              <a:t>Cz. 2 – kl. 4-6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2492896"/>
            <a:ext cx="5904656" cy="372619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l-PL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lang="pl-PL" sz="2800" dirty="0" smtClean="0">
                <a:latin typeface="Calibri" pitchFamily="34" charset="0"/>
              </a:rPr>
              <a:t>Adaptacje filmowe mniej lub bardziej znanych książek to standard w świecie kina – pojawia się ich coraz więcej. </a:t>
            </a:r>
          </a:p>
          <a:p>
            <a:pPr algn="just"/>
            <a:r>
              <a:rPr lang="pl-PL" sz="2800" dirty="0" smtClean="0">
                <a:latin typeface="Calibri" pitchFamily="34" charset="0"/>
              </a:rPr>
              <a:t>Widzowie nie wiedzą do końca, czego się spodziewać po takim filmie, czy spełni ich  oczekiwania? Czy książka była lepsza niż </a:t>
            </a:r>
            <a:r>
              <a:rPr lang="pl-PL" sz="2800" smtClean="0">
                <a:latin typeface="Calibri" pitchFamily="34" charset="0"/>
              </a:rPr>
              <a:t>jej adaptacja?  </a:t>
            </a:r>
            <a:r>
              <a:rPr lang="pl-PL" sz="2800" dirty="0" smtClean="0">
                <a:latin typeface="Calibri" pitchFamily="34" charset="0"/>
              </a:rPr>
              <a:t>Najlepiej przekonać się osobiście - czytając książkę, a potem oglądając film.</a:t>
            </a:r>
          </a:p>
        </p:txBody>
      </p:sp>
      <p:pic>
        <p:nvPicPr>
          <p:cNvPr id="51204" name="Picture 4" descr="An old film projector on a tripod frame in the Vector Image"/>
          <p:cNvPicPr>
            <a:picLocks noChangeAspect="1" noChangeArrowheads="1"/>
          </p:cNvPicPr>
          <p:nvPr/>
        </p:nvPicPr>
        <p:blipFill>
          <a:blip r:embed="rId2" cstate="print"/>
          <a:srcRect l="3780" t="10717" r="58895" b="22869"/>
          <a:stretch>
            <a:fillRect/>
          </a:stretch>
        </p:blipFill>
        <p:spPr bwMode="auto">
          <a:xfrm>
            <a:off x="0" y="2636912"/>
            <a:ext cx="2736304" cy="4007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81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Rudyard Kipling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Księga dżungli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18434" name="AutoShape 2" descr="Osca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1228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203848" y="2809959"/>
            <a:ext cx="5688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Jest to opowieść o przygodach ludzkiego chłopca </a:t>
            </a:r>
            <a:r>
              <a:rPr lang="pl-PL" dirty="0" err="1" smtClean="0">
                <a:latin typeface="Calibri" pitchFamily="34" charset="0"/>
              </a:rPr>
              <a:t>Mowgliego</a:t>
            </a:r>
            <a:r>
              <a:rPr lang="pl-PL" dirty="0" smtClean="0">
                <a:latin typeface="Calibri" pitchFamily="34" charset="0"/>
              </a:rPr>
              <a:t>, który wychowywany był przez stado wilków. Zaprzyjaźniony z czarną panterą </a:t>
            </a:r>
            <a:r>
              <a:rPr lang="pl-PL" dirty="0" err="1" smtClean="0">
                <a:latin typeface="Calibri" pitchFamily="34" charset="0"/>
              </a:rPr>
              <a:t>Bagheerą</a:t>
            </a:r>
            <a:r>
              <a:rPr lang="pl-PL" dirty="0" smtClean="0">
                <a:latin typeface="Calibri" pitchFamily="34" charset="0"/>
              </a:rPr>
              <a:t> i niedźwiedziem </a:t>
            </a:r>
            <a:r>
              <a:rPr lang="pl-PL" dirty="0" err="1" smtClean="0">
                <a:latin typeface="Calibri" pitchFamily="34" charset="0"/>
              </a:rPr>
              <a:t>Baloo</a:t>
            </a:r>
            <a:r>
              <a:rPr lang="pl-PL" dirty="0" smtClean="0">
                <a:latin typeface="Calibri" pitchFamily="34" charset="0"/>
              </a:rPr>
              <a:t> musi zmierzyć się z groźnym, tygrysem </a:t>
            </a:r>
            <a:r>
              <a:rPr lang="pl-PL" dirty="0" err="1" smtClean="0">
                <a:latin typeface="Calibri" pitchFamily="34" charset="0"/>
              </a:rPr>
              <a:t>Shere</a:t>
            </a:r>
            <a:r>
              <a:rPr lang="pl-PL" dirty="0" smtClean="0">
                <a:latin typeface="Calibri" pitchFamily="34" charset="0"/>
              </a:rPr>
              <a:t> Khanem.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 Amerykański film przygodowy z 2016 roku w reżyserii Jona </a:t>
            </a:r>
            <a:r>
              <a:rPr lang="pl-PL" dirty="0" err="1" smtClean="0">
                <a:latin typeface="Calibri" pitchFamily="34" charset="0"/>
              </a:rPr>
              <a:t>Favreau</a:t>
            </a:r>
            <a:r>
              <a:rPr lang="pl-PL" dirty="0" smtClean="0">
                <a:latin typeface="Calibri" pitchFamily="34" charset="0"/>
              </a:rPr>
              <a:t>. Kolejna ekranizacja znanej książki pod tym samym tytułem autorstwa brytyjskiego pisarza i noblisty Rudyarda Kiplinga. 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Premiera w Polsce – 2016r.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Film otrzymał Oscara za najlepsze efekty specjalne.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68610" name="Picture 2" descr="Księga dżungli (2016) - Film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78062"/>
            <a:ext cx="2736304" cy="3934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Eric </a:t>
            </a:r>
            <a:r>
              <a:rPr lang="pl-PL" sz="4000" b="1" dirty="0" err="1" smtClean="0">
                <a:latin typeface="Calibri" pitchFamily="34" charset="0"/>
              </a:rPr>
              <a:t>Knight</a:t>
            </a:r>
            <a:r>
              <a:rPr lang="pl-PL" sz="4000" b="1" dirty="0" smtClean="0">
                <a:latin typeface="Calibri" pitchFamily="34" charset="0"/>
              </a:rPr>
              <a:t> 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Lassie wróć!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07904" y="2636912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Film o </a:t>
            </a:r>
            <a:r>
              <a:rPr lang="pl-PL" dirty="0">
                <a:latin typeface="Calibri" pitchFamily="34" charset="0"/>
              </a:rPr>
              <a:t>przygodach owczarka szkockiego. Jest to wzruszająca </a:t>
            </a:r>
            <a:r>
              <a:rPr lang="pl-PL" dirty="0" smtClean="0">
                <a:latin typeface="Calibri" pitchFamily="34" charset="0"/>
              </a:rPr>
              <a:t>opowieść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o </a:t>
            </a:r>
            <a:r>
              <a:rPr lang="pl-PL" dirty="0">
                <a:latin typeface="Calibri" pitchFamily="34" charset="0"/>
              </a:rPr>
              <a:t>przywiązaniu </a:t>
            </a:r>
            <a:r>
              <a:rPr lang="pl-PL" dirty="0" smtClean="0">
                <a:latin typeface="Calibri" pitchFamily="34" charset="0"/>
              </a:rPr>
              <a:t>i przyjaźni</a:t>
            </a:r>
            <a:r>
              <a:rPr lang="pl-PL" dirty="0">
                <a:latin typeface="Calibri" pitchFamily="34" charset="0"/>
              </a:rPr>
              <a:t>. 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Książka powstała </a:t>
            </a:r>
            <a:r>
              <a:rPr lang="pl-PL" dirty="0">
                <a:latin typeface="Calibri" pitchFamily="34" charset="0"/>
              </a:rPr>
              <a:t>w 1940 roku, a pierwszy film powstał </a:t>
            </a:r>
            <a:r>
              <a:rPr lang="pl-PL" dirty="0" smtClean="0">
                <a:latin typeface="Calibri" pitchFamily="34" charset="0"/>
              </a:rPr>
              <a:t>już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w </a:t>
            </a:r>
            <a:r>
              <a:rPr lang="pl-PL" dirty="0">
                <a:latin typeface="Calibri" pitchFamily="34" charset="0"/>
              </a:rPr>
              <a:t>1943; od tamtej pory nakręcono 11 filmów, a w </a:t>
            </a:r>
            <a:r>
              <a:rPr lang="pl-PL" dirty="0" smtClean="0">
                <a:latin typeface="Calibri" pitchFamily="34" charset="0"/>
              </a:rPr>
              <a:t>każdym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</a:rPr>
              <a:t>grał </a:t>
            </a:r>
            <a:r>
              <a:rPr lang="pl-PL" dirty="0">
                <a:latin typeface="Calibri" pitchFamily="34" charset="0"/>
              </a:rPr>
              <a:t>inny pies. Problemem był fakt, </a:t>
            </a:r>
            <a:r>
              <a:rPr lang="pl-PL" dirty="0" smtClean="0">
                <a:latin typeface="Calibri" pitchFamily="34" charset="0"/>
              </a:rPr>
              <a:t>iż </a:t>
            </a:r>
            <a:r>
              <a:rPr lang="pl-PL" dirty="0">
                <a:latin typeface="Calibri" pitchFamily="34" charset="0"/>
              </a:rPr>
              <a:t>pierwszy </a:t>
            </a:r>
            <a:r>
              <a:rPr lang="pl-PL" dirty="0" smtClean="0">
                <a:latin typeface="Calibri" pitchFamily="34" charset="0"/>
              </a:rPr>
              <a:t>pies, odgrywający </a:t>
            </a:r>
            <a:r>
              <a:rPr lang="pl-PL" dirty="0">
                <a:latin typeface="Calibri" pitchFamily="34" charset="0"/>
              </a:rPr>
              <a:t>tę rolę miał charakterystyczną białą łatę </a:t>
            </a:r>
            <a:r>
              <a:rPr lang="pl-PL" dirty="0" smtClean="0">
                <a:latin typeface="Calibri" pitchFamily="34" charset="0"/>
              </a:rPr>
              <a:t>na czole</a:t>
            </a:r>
            <a:r>
              <a:rPr lang="pl-PL" dirty="0">
                <a:latin typeface="Calibri" pitchFamily="34" charset="0"/>
              </a:rPr>
              <a:t>, przez co </a:t>
            </a:r>
            <a:r>
              <a:rPr lang="pl-PL" dirty="0" smtClean="0">
                <a:latin typeface="Calibri" pitchFamily="34" charset="0"/>
              </a:rPr>
              <a:t>ciężko </a:t>
            </a:r>
            <a:r>
              <a:rPr lang="pl-PL" dirty="0">
                <a:latin typeface="Calibri" pitchFamily="34" charset="0"/>
              </a:rPr>
              <a:t>było </a:t>
            </a:r>
            <a:r>
              <a:rPr lang="pl-PL" dirty="0" smtClean="0">
                <a:latin typeface="Calibri" pitchFamily="34" charset="0"/>
              </a:rPr>
              <a:t>znaleźć </a:t>
            </a:r>
            <a:r>
              <a:rPr lang="pl-PL" dirty="0">
                <a:latin typeface="Calibri" pitchFamily="34" charset="0"/>
              </a:rPr>
              <a:t>psa, który by </a:t>
            </a:r>
            <a:r>
              <a:rPr lang="pl-PL" dirty="0" smtClean="0">
                <a:latin typeface="Calibri" pitchFamily="34" charset="0"/>
              </a:rPr>
              <a:t>go przypominał</a:t>
            </a:r>
            <a:r>
              <a:rPr lang="pl-PL" dirty="0">
                <a:latin typeface="Calibri" pitchFamily="34" charset="0"/>
              </a:rPr>
              <a:t>. Zazwyczaj zaradzano temu </a:t>
            </a:r>
            <a:r>
              <a:rPr lang="pl-PL" dirty="0" smtClean="0">
                <a:latin typeface="Calibri" pitchFamily="34" charset="0"/>
              </a:rPr>
              <a:t>domalowując białą </a:t>
            </a:r>
            <a:r>
              <a:rPr lang="pl-PL" dirty="0">
                <a:latin typeface="Calibri" pitchFamily="34" charset="0"/>
              </a:rPr>
              <a:t>plamę na czole psów.</a:t>
            </a:r>
          </a:p>
        </p:txBody>
      </p:sp>
      <p:pic>
        <p:nvPicPr>
          <p:cNvPr id="45058" name="Picture 2" descr="Lassie,wróć! - Eric Knight - ebook - Legimi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97" y="1772816"/>
            <a:ext cx="338842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6372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Janusz Korczak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Król Maciuś Pierwszy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3848" y="4221088"/>
            <a:ext cx="5657832" cy="1944216"/>
          </a:xfrm>
        </p:spPr>
        <p:txBody>
          <a:bodyPr>
            <a:no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Król Maciuś Pierwszy – animowana koprodukcja </a:t>
            </a:r>
            <a:r>
              <a:rPr lang="pl-PL" sz="1800" dirty="0" err="1" smtClean="0">
                <a:latin typeface="Calibri" pitchFamily="34" charset="0"/>
              </a:rPr>
              <a:t>polsko-niemiecko-francuski</a:t>
            </a:r>
            <a:r>
              <a:rPr lang="pl-PL" sz="1800" dirty="0" smtClean="0">
                <a:latin typeface="Calibri" pitchFamily="34" charset="0"/>
              </a:rPr>
              <a:t>. Film jest kinową wersją serialu animowanego z 2002 roku pod tym samym tytułem. 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Premiera: 2007 (Niemcy).</a:t>
            </a:r>
          </a:p>
          <a:p>
            <a:pPr>
              <a:buNone/>
            </a:pPr>
            <a:endParaRPr lang="pl-PL" sz="1800" dirty="0"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47864" y="1916832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Maciuś, nierozpoznany przez nikogo dziesięcioletni król, służy w armii i przyczynia się do klęski trzech wrogich władców.</a:t>
            </a:r>
          </a:p>
          <a:p>
            <a:r>
              <a:rPr lang="pl-PL" dirty="0" smtClean="0">
                <a:latin typeface="Calibri" pitchFamily="34" charset="0"/>
              </a:rPr>
              <a:t>Reżyseria: Wanda Jakubowska</a:t>
            </a:r>
            <a:r>
              <a:rPr lang="pl-PL" dirty="0" smtClean="0">
                <a:latin typeface="Calibri" pitchFamily="34" charset="0"/>
                <a:hlinkClick r:id="rId2" tooltip="Wanda Jakubowska"/>
              </a:rPr>
              <a:t> </a:t>
            </a:r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Premiera  8 kwietnia 1958r. (świat) </a:t>
            </a:r>
            <a:r>
              <a:rPr lang="pl-PL" dirty="0" smtClean="0">
                <a:latin typeface="Calibri" pitchFamily="34" charset="0"/>
                <a:hlinkClick r:id="rId3"/>
              </a:rPr>
              <a:t> </a:t>
            </a:r>
            <a:endParaRPr lang="pl-PL" dirty="0" smtClean="0">
              <a:latin typeface="Calibri" pitchFamily="34" charset="0"/>
            </a:endParaRPr>
          </a:p>
          <a:p>
            <a:pPr algn="just"/>
            <a:endParaRPr lang="pl-PL" dirty="0">
              <a:latin typeface="Calibri" pitchFamily="34" charset="0"/>
            </a:endParaRPr>
          </a:p>
        </p:txBody>
      </p:sp>
      <p:pic>
        <p:nvPicPr>
          <p:cNvPr id="73730" name="Picture 2" descr="Król Maciuś I (1957) - Film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160240" cy="3078343"/>
          </a:xfrm>
          <a:prstGeom prst="rect">
            <a:avLst/>
          </a:prstGeom>
          <a:noFill/>
        </p:spPr>
      </p:pic>
      <p:pic>
        <p:nvPicPr>
          <p:cNvPr id="73732" name="Picture 4" descr="Film DVD Król Maciuś Pierwszy (z licencją do wypożyczania) (DVD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222804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400" b="1" dirty="0" smtClean="0">
                <a:latin typeface="Calibri" pitchFamily="34" charset="0"/>
              </a:rPr>
              <a:t>Rafał Kosik </a:t>
            </a:r>
            <a:br>
              <a:rPr lang="pl-PL" sz="4400" b="1" dirty="0" smtClean="0">
                <a:latin typeface="Calibri" pitchFamily="34" charset="0"/>
              </a:rPr>
            </a:br>
            <a:r>
              <a:rPr lang="pl-PL" sz="4400" dirty="0" smtClean="0">
                <a:latin typeface="Calibri" pitchFamily="34" charset="0"/>
              </a:rPr>
              <a:t>Felix, Net i </a:t>
            </a:r>
            <a:r>
              <a:rPr lang="pl-PL" sz="4400" dirty="0" err="1" smtClean="0">
                <a:latin typeface="Calibri" pitchFamily="34" charset="0"/>
              </a:rPr>
              <a:t>Nika</a:t>
            </a:r>
            <a:r>
              <a:rPr lang="pl-PL" sz="4400" dirty="0" smtClean="0">
                <a:latin typeface="Calibri" pitchFamily="34" charset="0"/>
              </a:rPr>
              <a:t> oraz Teoretycznie Możliwa Katastrofa</a:t>
            </a:r>
            <a:endParaRPr lang="pl-PL" sz="44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2060848"/>
            <a:ext cx="515377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	Polski film przygodowo-sensacyjny z elementami science </a:t>
            </a:r>
            <a:r>
              <a:rPr lang="pl-PL" sz="1800" dirty="0" err="1" smtClean="0">
                <a:latin typeface="Calibri" pitchFamily="34" charset="0"/>
              </a:rPr>
              <a:t>fiction</a:t>
            </a:r>
            <a:r>
              <a:rPr lang="pl-PL" sz="1800" dirty="0" smtClean="0">
                <a:latin typeface="Calibri" pitchFamily="34" charset="0"/>
              </a:rPr>
              <a:t> i fantasy. Drugi tom z cyklu.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	Reżyseria: Wiktor Skrzynecki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	Premiera filmu: 28 września 2012r.  Prapremiera filmu miała miejsce na Festiwalu Polskich Filmów Fabularnych w Gdyni 7 maja 2012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	Film opowiada o przygodach trójki gimnazjalistów – Felixa (zdolnego wynalazcy), Neta (świetnego informatyka) i </a:t>
            </a:r>
            <a:r>
              <a:rPr lang="pl-PL" sz="1800" dirty="0" err="1" smtClean="0">
                <a:latin typeface="Calibri" pitchFamily="34" charset="0"/>
              </a:rPr>
              <a:t>Niki</a:t>
            </a:r>
            <a:r>
              <a:rPr lang="pl-PL" sz="1800" dirty="0" smtClean="0">
                <a:latin typeface="Calibri" pitchFamily="34" charset="0"/>
              </a:rPr>
              <a:t>, która ma zdolności paranormalne. Odbywają podróże w czasie, podczas których ich odwaga, wiedza i przyjaźń są wystawiane na próbę.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	Przekładając powieść na scenariusz konieczne były zmiany, ponieważ bez nich film musiałby trwać około ośmiu godzin. </a:t>
            </a:r>
            <a:endParaRPr lang="pl-PL" sz="1800" dirty="0">
              <a:latin typeface="Calibri" pitchFamily="34" charset="0"/>
            </a:endParaRPr>
          </a:p>
        </p:txBody>
      </p:sp>
      <p:pic>
        <p:nvPicPr>
          <p:cNvPr id="1026" name="Picture 2" descr="Felix, Net i Nika oraz teoretycznie możliwa katastrofa (2012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661656" cy="376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24824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err="1" smtClean="0">
                <a:latin typeface="Calibri" pitchFamily="34" charset="0"/>
              </a:rPr>
              <a:t>Clive</a:t>
            </a:r>
            <a:r>
              <a:rPr lang="pl-PL" sz="4000" b="1" dirty="0" smtClean="0">
                <a:latin typeface="Calibri" pitchFamily="34" charset="0"/>
              </a:rPr>
              <a:t> </a:t>
            </a:r>
            <a:r>
              <a:rPr lang="pl-PL" sz="4000" b="1" dirty="0" err="1" smtClean="0">
                <a:latin typeface="Calibri" pitchFamily="34" charset="0"/>
              </a:rPr>
              <a:t>Staples</a:t>
            </a:r>
            <a:r>
              <a:rPr lang="pl-PL" sz="4000" b="1" dirty="0" smtClean="0">
                <a:latin typeface="Calibri" pitchFamily="34" charset="0"/>
              </a:rPr>
              <a:t> Lewis 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b="1" dirty="0" smtClean="0">
                <a:latin typeface="Calibri" pitchFamily="34" charset="0"/>
              </a:rPr>
              <a:t> </a:t>
            </a:r>
            <a:r>
              <a:rPr lang="pl-PL" sz="4000" dirty="0" smtClean="0">
                <a:latin typeface="Calibri" pitchFamily="34" charset="0"/>
              </a:rPr>
              <a:t>Opowieści z </a:t>
            </a:r>
            <a:r>
              <a:rPr lang="pl-PL" sz="4000" dirty="0" err="1" smtClean="0">
                <a:latin typeface="Calibri" pitchFamily="34" charset="0"/>
              </a:rPr>
              <a:t>Narnii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1920" y="2255961"/>
            <a:ext cx="5040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Opowieści </a:t>
            </a:r>
            <a:r>
              <a:rPr lang="pl-PL" dirty="0">
                <a:latin typeface="Calibri" pitchFamily="34" charset="0"/>
              </a:rPr>
              <a:t>z </a:t>
            </a:r>
            <a:r>
              <a:rPr lang="pl-PL" dirty="0" err="1">
                <a:latin typeface="Calibri" pitchFamily="34" charset="0"/>
              </a:rPr>
              <a:t>Narnii</a:t>
            </a:r>
            <a:r>
              <a:rPr lang="pl-PL" dirty="0">
                <a:latin typeface="Calibri" pitchFamily="34" charset="0"/>
              </a:rPr>
              <a:t> w Polsce znane są </a:t>
            </a:r>
            <a:r>
              <a:rPr lang="pl-PL" dirty="0" smtClean="0">
                <a:latin typeface="Calibri" pitchFamily="34" charset="0"/>
              </a:rPr>
              <a:t>czasem jako </a:t>
            </a:r>
            <a:r>
              <a:rPr lang="pl-PL" dirty="0">
                <a:latin typeface="Calibri" pitchFamily="34" charset="0"/>
              </a:rPr>
              <a:t>Kroniki </a:t>
            </a:r>
            <a:r>
              <a:rPr lang="pl-PL" dirty="0" err="1">
                <a:latin typeface="Calibri" pitchFamily="34" charset="0"/>
              </a:rPr>
              <a:t>Narnii</a:t>
            </a:r>
            <a:r>
              <a:rPr lang="pl-PL" dirty="0">
                <a:latin typeface="Calibri" pitchFamily="34" charset="0"/>
              </a:rPr>
              <a:t>. Jest to popularna </a:t>
            </a:r>
            <a:r>
              <a:rPr lang="pl-PL" dirty="0" smtClean="0">
                <a:latin typeface="Calibri" pitchFamily="34" charset="0"/>
              </a:rPr>
              <a:t>seria książek fantastyczno-przygodowych. Opowiadają one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o </a:t>
            </a:r>
            <a:r>
              <a:rPr lang="pl-PL" dirty="0">
                <a:latin typeface="Calibri" pitchFamily="34" charset="0"/>
              </a:rPr>
              <a:t>przygodach kilkorga dzieci, które </a:t>
            </a:r>
            <a:r>
              <a:rPr lang="pl-PL" dirty="0" smtClean="0">
                <a:latin typeface="Calibri" pitchFamily="34" charset="0"/>
              </a:rPr>
              <a:t>dzięki magii </a:t>
            </a:r>
            <a:r>
              <a:rPr lang="pl-PL" dirty="0">
                <a:latin typeface="Calibri" pitchFamily="34" charset="0"/>
              </a:rPr>
              <a:t>przenoszą się do niezwykłej </a:t>
            </a:r>
            <a:r>
              <a:rPr lang="pl-PL" dirty="0" smtClean="0">
                <a:latin typeface="Calibri" pitchFamily="34" charset="0"/>
              </a:rPr>
              <a:t>krainy zwanej </a:t>
            </a:r>
            <a:r>
              <a:rPr lang="pl-PL" dirty="0" err="1">
                <a:latin typeface="Calibri" pitchFamily="34" charset="0"/>
              </a:rPr>
              <a:t>Narnią</a:t>
            </a:r>
            <a:r>
              <a:rPr lang="pl-PL" dirty="0">
                <a:latin typeface="Calibri" pitchFamily="34" charset="0"/>
              </a:rPr>
              <a:t>. </a:t>
            </a:r>
            <a:r>
              <a:rPr lang="pl-PL" dirty="0" smtClean="0">
                <a:latin typeface="Calibri" pitchFamily="34" charset="0"/>
              </a:rPr>
              <a:t>Część książek została kilkakrotnie </a:t>
            </a:r>
            <a:r>
              <a:rPr lang="pl-PL" dirty="0">
                <a:latin typeface="Calibri" pitchFamily="34" charset="0"/>
              </a:rPr>
              <a:t>sfilmowana – 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w </a:t>
            </a:r>
            <a:r>
              <a:rPr lang="pl-PL" dirty="0">
                <a:latin typeface="Calibri" pitchFamily="34" charset="0"/>
              </a:rPr>
              <a:t>postaci </a:t>
            </a:r>
            <a:r>
              <a:rPr lang="pl-PL" dirty="0" smtClean="0">
                <a:latin typeface="Calibri" pitchFamily="34" charset="0"/>
              </a:rPr>
              <a:t>serialu animowanego</a:t>
            </a:r>
            <a:r>
              <a:rPr lang="pl-PL" dirty="0">
                <a:latin typeface="Calibri" pitchFamily="34" charset="0"/>
              </a:rPr>
              <a:t>, filmów i </a:t>
            </a:r>
            <a:r>
              <a:rPr lang="pl-PL" dirty="0" err="1">
                <a:latin typeface="Calibri" pitchFamily="34" charset="0"/>
              </a:rPr>
              <a:t>miniseriali</a:t>
            </a:r>
            <a:r>
              <a:rPr lang="pl-PL" dirty="0">
                <a:latin typeface="Calibri" pitchFamily="34" charset="0"/>
              </a:rPr>
              <a:t> TV.</a:t>
            </a:r>
          </a:p>
          <a:p>
            <a:pPr algn="just"/>
            <a:r>
              <a:rPr lang="pl-PL" dirty="0">
                <a:latin typeface="Calibri" pitchFamily="34" charset="0"/>
              </a:rPr>
              <a:t>Nad najnowszą ekranizacją, obejmującą </a:t>
            </a:r>
            <a:r>
              <a:rPr lang="pl-PL" dirty="0" smtClean="0">
                <a:latin typeface="Calibri" pitchFamily="34" charset="0"/>
              </a:rPr>
              <a:t>jak dotąd Lwa</a:t>
            </a:r>
            <a:r>
              <a:rPr lang="pl-PL" dirty="0">
                <a:latin typeface="Calibri" pitchFamily="34" charset="0"/>
              </a:rPr>
              <a:t>, Czarownicę i Starą Szafę, </a:t>
            </a:r>
            <a:r>
              <a:rPr lang="pl-PL" dirty="0" smtClean="0">
                <a:latin typeface="Calibri" pitchFamily="34" charset="0"/>
              </a:rPr>
              <a:t>księcia </a:t>
            </a:r>
            <a:r>
              <a:rPr lang="pl-PL" dirty="0" err="1" smtClean="0">
                <a:latin typeface="Calibri" pitchFamily="34" charset="0"/>
              </a:rPr>
              <a:t>Kaspiana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>
                <a:latin typeface="Calibri" pitchFamily="34" charset="0"/>
              </a:rPr>
              <a:t>oraz </a:t>
            </a:r>
            <a:r>
              <a:rPr lang="pl-PL" dirty="0" smtClean="0">
                <a:latin typeface="Calibri" pitchFamily="34" charset="0"/>
              </a:rPr>
              <a:t>Podróż </a:t>
            </a:r>
            <a:r>
              <a:rPr lang="pl-PL" dirty="0">
                <a:latin typeface="Calibri" pitchFamily="34" charset="0"/>
              </a:rPr>
              <a:t>Wędrowca do </a:t>
            </a:r>
            <a:r>
              <a:rPr lang="pl-PL" dirty="0" smtClean="0">
                <a:latin typeface="Calibri" pitchFamily="34" charset="0"/>
              </a:rPr>
              <a:t>świtu </a:t>
            </a:r>
            <a:r>
              <a:rPr lang="pl-PL" dirty="0">
                <a:latin typeface="Calibri" pitchFamily="34" charset="0"/>
              </a:rPr>
              <a:t>– </a:t>
            </a:r>
            <a:r>
              <a:rPr lang="pl-PL" dirty="0" smtClean="0">
                <a:latin typeface="Calibri" pitchFamily="34" charset="0"/>
              </a:rPr>
              <a:t>pracował </a:t>
            </a:r>
            <a:r>
              <a:rPr lang="en-US" dirty="0" smtClean="0">
                <a:latin typeface="Calibri" pitchFamily="34" charset="0"/>
              </a:rPr>
              <a:t>re</a:t>
            </a:r>
            <a:r>
              <a:rPr lang="pl-PL" dirty="0" smtClean="0">
                <a:latin typeface="Calibri" pitchFamily="34" charset="0"/>
              </a:rPr>
              <a:t>ż</a:t>
            </a:r>
            <a:r>
              <a:rPr lang="en-US" dirty="0" err="1" smtClean="0">
                <a:latin typeface="Calibri" pitchFamily="34" charset="0"/>
              </a:rPr>
              <a:t>yser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Shreka</a:t>
            </a:r>
            <a:r>
              <a:rPr lang="en-US" dirty="0">
                <a:latin typeface="Calibri" pitchFamily="34" charset="0"/>
              </a:rPr>
              <a:t>, Andrew Adamson</a:t>
            </a:r>
            <a:r>
              <a:rPr lang="en-US" dirty="0" smtClean="0">
                <a:latin typeface="Calibri" pitchFamily="34" charset="0"/>
              </a:rPr>
              <a:t>.</a:t>
            </a:r>
            <a:endParaRPr lang="pl-PL" dirty="0" smtClean="0">
              <a:latin typeface="Calibri" pitchFamily="34" charset="0"/>
            </a:endParaRPr>
          </a:p>
          <a:p>
            <a:pPr algn="just"/>
            <a:endParaRPr lang="pl-PL" dirty="0">
              <a:latin typeface="Calibri" pitchFamily="34" charset="0"/>
            </a:endParaRPr>
          </a:p>
        </p:txBody>
      </p:sp>
      <p:pic>
        <p:nvPicPr>
          <p:cNvPr id="46082" name="Picture 2" descr="Opowieści z Narnii: Lew, czarownica i stara szafa | Encyklopedi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96" y="2023070"/>
            <a:ext cx="3429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Andrzej Maleszka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Magiczne drzewo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07904" y="2674655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Polski film fabularny z 2009 roku w reżyserii Andrzeja Maleszki. Film „Magiczne drzewo” nakręcony został na podstawie książki pt. Magiczne drzewo. Czerwone krzesło. Film jest kinową kontynuacją popularnego serialu o tym samym tytule.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Prezentowany był na festiwalach i przeglądach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w kraju i za granicą (m.in. w Niemczech, Finlandii, Czechach, na Ukrainie, Tajwanie, Kubie i </a:t>
            </a:r>
            <a:r>
              <a:rPr lang="pl-PL" dirty="0" err="1" smtClean="0">
                <a:latin typeface="Calibri" pitchFamily="34" charset="0"/>
              </a:rPr>
              <a:t>inn</a:t>
            </a:r>
            <a:r>
              <a:rPr lang="pl-PL" dirty="0" smtClean="0">
                <a:latin typeface="Calibri" pitchFamily="34" charset="0"/>
              </a:rPr>
              <a:t>.) zdobywając kilkanaście nagród i wyróżnień.</a:t>
            </a: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>
              <a:latin typeface="Calibri" pitchFamily="34" charset="0"/>
            </a:endParaRPr>
          </a:p>
        </p:txBody>
      </p:sp>
      <p:pic>
        <p:nvPicPr>
          <p:cNvPr id="20482" name="Picture 2" descr="Magiczne drzewo (2008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99591"/>
            <a:ext cx="3212328" cy="4625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Lucy Maud Montgomery 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Ania z Zielonego Wzgórza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53149" y="2859901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Film </a:t>
            </a:r>
            <a:r>
              <a:rPr lang="pl-PL" dirty="0">
                <a:latin typeface="Calibri" pitchFamily="34" charset="0"/>
              </a:rPr>
              <a:t>oparty na </a:t>
            </a:r>
            <a:r>
              <a:rPr lang="pl-PL" dirty="0" smtClean="0">
                <a:latin typeface="Calibri" pitchFamily="34" charset="0"/>
              </a:rPr>
              <a:t>powieści Lucy </a:t>
            </a:r>
            <a:r>
              <a:rPr lang="pl-PL" dirty="0" err="1" smtClean="0">
                <a:latin typeface="Calibri" pitchFamily="34" charset="0"/>
              </a:rPr>
              <a:t>Moud</a:t>
            </a:r>
            <a:r>
              <a:rPr lang="pl-PL" dirty="0" smtClean="0">
                <a:latin typeface="Calibri" pitchFamily="34" charset="0"/>
              </a:rPr>
              <a:t> Montgomery </a:t>
            </a:r>
            <a:r>
              <a:rPr lang="pl-PL" dirty="0">
                <a:latin typeface="Calibri" pitchFamily="34" charset="0"/>
              </a:rPr>
              <a:t>– </a:t>
            </a:r>
            <a:r>
              <a:rPr lang="pl-PL" dirty="0" smtClean="0">
                <a:latin typeface="Calibri" pitchFamily="34" charset="0"/>
              </a:rPr>
              <a:t>Ania z </a:t>
            </a:r>
            <a:r>
              <a:rPr lang="pl-PL" dirty="0">
                <a:latin typeface="Calibri" pitchFamily="34" charset="0"/>
              </a:rPr>
              <a:t>Zielonego Wzgórza, napisanej w 1908 roku. Opowiada </a:t>
            </a:r>
            <a:r>
              <a:rPr lang="pl-PL" dirty="0" smtClean="0">
                <a:latin typeface="Calibri" pitchFamily="34" charset="0"/>
              </a:rPr>
              <a:t>historię osieroconej</a:t>
            </a:r>
            <a:r>
              <a:rPr lang="pl-PL" dirty="0">
                <a:latin typeface="Calibri" pitchFamily="34" charset="0"/>
              </a:rPr>
              <a:t>, 11-letniej Ani </a:t>
            </a:r>
            <a:r>
              <a:rPr lang="pl-PL" dirty="0" err="1">
                <a:latin typeface="Calibri" pitchFamily="34" charset="0"/>
              </a:rPr>
              <a:t>Shirley</a:t>
            </a:r>
            <a:r>
              <a:rPr lang="pl-PL" dirty="0">
                <a:latin typeface="Calibri" pitchFamily="34" charset="0"/>
              </a:rPr>
              <a:t>, która została </a:t>
            </a:r>
            <a:r>
              <a:rPr lang="pl-PL" dirty="0" smtClean="0">
                <a:latin typeface="Calibri" pitchFamily="34" charset="0"/>
              </a:rPr>
              <a:t>przygarnięta przez </a:t>
            </a:r>
            <a:r>
              <a:rPr lang="pl-PL" dirty="0">
                <a:latin typeface="Calibri" pitchFamily="34" charset="0"/>
              </a:rPr>
              <a:t>samotne rodzeństwo M</a:t>
            </a:r>
            <a:r>
              <a:rPr lang="pl-PL" dirty="0" smtClean="0">
                <a:latin typeface="Calibri" pitchFamily="34" charset="0"/>
              </a:rPr>
              <a:t>ateusza i Marylę </a:t>
            </a:r>
            <a:r>
              <a:rPr lang="pl-PL" dirty="0" err="1">
                <a:latin typeface="Calibri" pitchFamily="34" charset="0"/>
              </a:rPr>
              <a:t>Cuthbertów</a:t>
            </a:r>
            <a:r>
              <a:rPr lang="pl-PL" dirty="0">
                <a:latin typeface="Calibri" pitchFamily="34" charset="0"/>
              </a:rPr>
              <a:t>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Pierwszy </a:t>
            </a:r>
            <a:r>
              <a:rPr lang="pl-PL" dirty="0">
                <a:latin typeface="Calibri" pitchFamily="34" charset="0"/>
              </a:rPr>
              <a:t>film powstał w 1919 </a:t>
            </a:r>
            <a:r>
              <a:rPr lang="pl-PL" dirty="0" smtClean="0">
                <a:latin typeface="Calibri" pitchFamily="34" charset="0"/>
              </a:rPr>
              <a:t>r. </a:t>
            </a:r>
            <a:r>
              <a:rPr lang="pl-PL" dirty="0">
                <a:latin typeface="Calibri" pitchFamily="34" charset="0"/>
              </a:rPr>
              <a:t>i był to </a:t>
            </a:r>
            <a:r>
              <a:rPr lang="pl-PL" dirty="0" smtClean="0">
                <a:latin typeface="Calibri" pitchFamily="34" charset="0"/>
              </a:rPr>
              <a:t>film niemy</a:t>
            </a:r>
            <a:r>
              <a:rPr lang="pl-PL" dirty="0">
                <a:latin typeface="Calibri" pitchFamily="34" charset="0"/>
              </a:rPr>
              <a:t>. </a:t>
            </a:r>
            <a:r>
              <a:rPr lang="pl-PL" dirty="0" smtClean="0">
                <a:latin typeface="Calibri" pitchFamily="34" charset="0"/>
              </a:rPr>
              <a:t>Później </a:t>
            </a:r>
            <a:r>
              <a:rPr lang="pl-PL" dirty="0">
                <a:latin typeface="Calibri" pitchFamily="34" charset="0"/>
              </a:rPr>
              <a:t>powstało jeszcze wiele filmów i </a:t>
            </a:r>
            <a:r>
              <a:rPr lang="pl-PL" dirty="0" smtClean="0">
                <a:latin typeface="Calibri" pitchFamily="34" charset="0"/>
              </a:rPr>
              <a:t>seriali </a:t>
            </a:r>
            <a:r>
              <a:rPr lang="pl-PL" spc="-50" dirty="0" smtClean="0">
                <a:latin typeface="Calibri" pitchFamily="34" charset="0"/>
              </a:rPr>
              <a:t>telewizyjnych</a:t>
            </a:r>
            <a:r>
              <a:rPr lang="pl-PL" spc="-50" dirty="0">
                <a:latin typeface="Calibri" pitchFamily="34" charset="0"/>
              </a:rPr>
              <a:t>. Najpopularniejsza ekranizacja </a:t>
            </a:r>
            <a:r>
              <a:rPr lang="pl-PL" spc="-50" dirty="0" smtClean="0">
                <a:latin typeface="Calibri" pitchFamily="34" charset="0"/>
              </a:rPr>
              <a:t>powstała </a:t>
            </a:r>
            <a:br>
              <a:rPr lang="pl-PL" spc="-50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w </a:t>
            </a:r>
            <a:r>
              <a:rPr lang="pl-PL" dirty="0">
                <a:latin typeface="Calibri" pitchFamily="34" charset="0"/>
              </a:rPr>
              <a:t>1985 roku, rolę </a:t>
            </a:r>
            <a:r>
              <a:rPr lang="pl-PL" dirty="0" smtClean="0">
                <a:latin typeface="Calibri" pitchFamily="34" charset="0"/>
              </a:rPr>
              <a:t>Ani </a:t>
            </a:r>
            <a:r>
              <a:rPr lang="pl-PL" dirty="0">
                <a:latin typeface="Calibri" pitchFamily="34" charset="0"/>
              </a:rPr>
              <a:t>zagrała </a:t>
            </a:r>
            <a:r>
              <a:rPr lang="pl-PL" dirty="0" err="1">
                <a:latin typeface="Calibri" pitchFamily="34" charset="0"/>
              </a:rPr>
              <a:t>Megan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err="1">
                <a:latin typeface="Calibri" pitchFamily="34" charset="0"/>
              </a:rPr>
              <a:t>Follows</a:t>
            </a:r>
            <a:r>
              <a:rPr lang="pl-PL" dirty="0">
                <a:latin typeface="Calibri" pitchFamily="34" charset="0"/>
              </a:rPr>
              <a:t>.</a:t>
            </a:r>
          </a:p>
        </p:txBody>
      </p:sp>
      <p:pic>
        <p:nvPicPr>
          <p:cNvPr id="31746" name="Picture 2" descr="Ania z Zielonego Wzgórza (pakiet) - Kevin Sullivan | Film | Dl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096344" cy="4665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365504" cy="16288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Edmund </a:t>
            </a:r>
            <a:r>
              <a:rPr lang="pl-PL" sz="4000" b="1" dirty="0" err="1" smtClean="0">
                <a:latin typeface="Calibri" pitchFamily="34" charset="0"/>
              </a:rPr>
              <a:t>Niziurski</a:t>
            </a:r>
            <a:r>
              <a:rPr lang="pl-PL" sz="4000" b="1" dirty="0" smtClean="0">
                <a:latin typeface="Calibri" pitchFamily="34" charset="0"/>
              </a:rPr>
              <a:t> 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Sposób na Alcybiadesa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79912" y="1916832"/>
            <a:ext cx="5184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Książka </a:t>
            </a:r>
            <a:r>
              <a:rPr lang="pl-PL" dirty="0">
                <a:latin typeface="Calibri" pitchFamily="34" charset="0"/>
              </a:rPr>
              <a:t>została wydana w 1964 roku. Opowiada </a:t>
            </a:r>
            <a:r>
              <a:rPr lang="pl-PL" dirty="0" smtClean="0">
                <a:latin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o </a:t>
            </a:r>
            <a:r>
              <a:rPr lang="pl-PL" dirty="0">
                <a:latin typeface="Calibri" pitchFamily="34" charset="0"/>
              </a:rPr>
              <a:t>grupie </a:t>
            </a:r>
            <a:r>
              <a:rPr lang="pl-PL" dirty="0" smtClean="0">
                <a:latin typeface="Calibri" pitchFamily="34" charset="0"/>
              </a:rPr>
              <a:t>szkolnych przyjaciół </a:t>
            </a:r>
            <a:r>
              <a:rPr lang="pl-PL" dirty="0">
                <a:latin typeface="Calibri" pitchFamily="34" charset="0"/>
              </a:rPr>
              <a:t>mających ciągłe problemy ze złymi ocenami. </a:t>
            </a:r>
            <a:r>
              <a:rPr lang="pl-PL" dirty="0" smtClean="0">
                <a:latin typeface="Calibri" pitchFamily="34" charset="0"/>
              </a:rPr>
              <a:t>Zgnębieni przez </a:t>
            </a:r>
            <a:r>
              <a:rPr lang="pl-PL" dirty="0">
                <a:latin typeface="Calibri" pitchFamily="34" charset="0"/>
              </a:rPr>
              <a:t>grono pedagogiczne, dochodzą do </a:t>
            </a:r>
            <a:r>
              <a:rPr lang="pl-PL" dirty="0" smtClean="0">
                <a:latin typeface="Calibri" pitchFamily="34" charset="0"/>
              </a:rPr>
              <a:t>wniosku, że jedynym wyjściem </a:t>
            </a:r>
            <a:r>
              <a:rPr lang="pl-PL" dirty="0">
                <a:latin typeface="Calibri" pitchFamily="34" charset="0"/>
              </a:rPr>
              <a:t>jest zdobycie </a:t>
            </a:r>
            <a:r>
              <a:rPr lang="pl-PL" dirty="0" smtClean="0">
                <a:latin typeface="Calibri" pitchFamily="34" charset="0"/>
              </a:rPr>
              <a:t>„sposobu” na każdego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z </a:t>
            </a:r>
            <a:r>
              <a:rPr lang="pl-PL" dirty="0">
                <a:latin typeface="Calibri" pitchFamily="34" charset="0"/>
              </a:rPr>
              <a:t>nauczycieli i dzięki </a:t>
            </a:r>
            <a:r>
              <a:rPr lang="pl-PL" dirty="0" smtClean="0">
                <a:latin typeface="Calibri" pitchFamily="34" charset="0"/>
              </a:rPr>
              <a:t>zastosowaniu odpowiednich </a:t>
            </a:r>
            <a:r>
              <a:rPr lang="pl-PL" dirty="0">
                <a:latin typeface="Calibri" pitchFamily="34" charset="0"/>
              </a:rPr>
              <a:t>metod mogliby się nie </a:t>
            </a:r>
            <a:r>
              <a:rPr lang="pl-PL" dirty="0" smtClean="0">
                <a:latin typeface="Calibri" pitchFamily="34" charset="0"/>
              </a:rPr>
              <a:t>uczyć, a </a:t>
            </a:r>
            <a:r>
              <a:rPr lang="pl-PL" dirty="0">
                <a:latin typeface="Calibri" pitchFamily="34" charset="0"/>
              </a:rPr>
              <a:t>mimo to mieć dobre oceny.</a:t>
            </a:r>
          </a:p>
          <a:p>
            <a:pPr algn="just"/>
            <a:r>
              <a:rPr lang="pl-PL" dirty="0">
                <a:latin typeface="Calibri" pitchFamily="34" charset="0"/>
              </a:rPr>
              <a:t>Na podstawie </a:t>
            </a:r>
            <a:r>
              <a:rPr lang="pl-PL" dirty="0" smtClean="0">
                <a:latin typeface="Calibri" pitchFamily="34" charset="0"/>
              </a:rPr>
              <a:t>powieści </a:t>
            </a:r>
            <a:r>
              <a:rPr lang="pl-PL" dirty="0">
                <a:latin typeface="Calibri" pitchFamily="34" charset="0"/>
              </a:rPr>
              <a:t>powstały dwa filmy: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1997 - Sposób na Alcybiadesa serial telewizyjny (premiera </a:t>
            </a:r>
            <a:r>
              <a:rPr lang="pl-PL" dirty="0">
                <a:latin typeface="Calibri" pitchFamily="34" charset="0"/>
              </a:rPr>
              <a:t>2005)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1998 film </a:t>
            </a:r>
            <a:r>
              <a:rPr lang="pl-PL" dirty="0">
                <a:latin typeface="Calibri" pitchFamily="34" charset="0"/>
              </a:rPr>
              <a:t>kinowy </a:t>
            </a:r>
            <a:r>
              <a:rPr lang="pl-PL" dirty="0" smtClean="0">
                <a:latin typeface="Calibri" pitchFamily="34" charset="0"/>
              </a:rPr>
              <a:t>zatytułowany SPONA</a:t>
            </a:r>
            <a:r>
              <a:rPr lang="pl-PL" dirty="0">
                <a:latin typeface="Calibri" pitchFamily="34" charset="0"/>
              </a:rPr>
              <a:t>, w którym zagrali min. </a:t>
            </a:r>
            <a:r>
              <a:rPr lang="pl-PL" dirty="0" smtClean="0">
                <a:latin typeface="Calibri" pitchFamily="34" charset="0"/>
              </a:rPr>
              <a:t>Krzysztof Kowalewski</a:t>
            </a:r>
            <a:r>
              <a:rPr lang="pl-PL" dirty="0">
                <a:latin typeface="Calibri" pitchFamily="34" charset="0"/>
              </a:rPr>
              <a:t>, </a:t>
            </a:r>
            <a:r>
              <a:rPr lang="pl-PL" dirty="0" smtClean="0">
                <a:latin typeface="Calibri" pitchFamily="34" charset="0"/>
              </a:rPr>
              <a:t>Karolina </a:t>
            </a:r>
            <a:r>
              <a:rPr lang="pl-PL" dirty="0">
                <a:latin typeface="Calibri" pitchFamily="34" charset="0"/>
              </a:rPr>
              <a:t>Gruszka, </a:t>
            </a:r>
            <a:r>
              <a:rPr lang="pl-PL" dirty="0" smtClean="0">
                <a:latin typeface="Calibri" pitchFamily="34" charset="0"/>
              </a:rPr>
              <a:t>Jarosław Jakimowicz</a:t>
            </a:r>
            <a:r>
              <a:rPr lang="pl-PL" dirty="0">
                <a:latin typeface="Calibri" pitchFamily="34" charset="0"/>
              </a:rPr>
              <a:t>, </a:t>
            </a:r>
            <a:r>
              <a:rPr lang="pl-PL" dirty="0" smtClean="0">
                <a:latin typeface="Calibri" pitchFamily="34" charset="0"/>
              </a:rPr>
              <a:t>Aleksandra Woźniak</a:t>
            </a:r>
            <a:r>
              <a:rPr lang="pl-PL" dirty="0">
                <a:latin typeface="Calibri" pitchFamily="34" charset="0"/>
              </a:rPr>
              <a:t>, Ewa Błaszczyk</a:t>
            </a:r>
          </a:p>
        </p:txBody>
      </p:sp>
      <p:pic>
        <p:nvPicPr>
          <p:cNvPr id="38914" name="Picture 2" descr="Sposób na Alcybiadesa (2) (Sposób Na Alcybiadesa) (DVD) - Ceny 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58" y="1745432"/>
            <a:ext cx="3325730" cy="485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Katherine </a:t>
            </a:r>
            <a:r>
              <a:rPr lang="pl-PL" sz="4000" b="1" dirty="0" err="1" smtClean="0">
                <a:latin typeface="Calibri" pitchFamily="34" charset="0"/>
              </a:rPr>
              <a:t>Paterson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 Most do </a:t>
            </a:r>
            <a:r>
              <a:rPr lang="pl-PL" sz="4000" dirty="0" err="1" smtClean="0">
                <a:latin typeface="Calibri" pitchFamily="34" charset="0"/>
              </a:rPr>
              <a:t>Terabithii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07904" y="2996952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Film opowiada historię jedenastoletniego chłopca, którego życie zmieniło się na zawsze, gdy zaprzyjaźnił się z klasowym wyrzutkiem - jakim okazała się pewna dziewczyna. Razem </a:t>
            </a:r>
            <a:r>
              <a:rPr lang="pl-PL" dirty="0" err="1" smtClean="0">
                <a:latin typeface="Calibri" pitchFamily="34" charset="0"/>
              </a:rPr>
              <a:t>Jess</a:t>
            </a:r>
            <a:r>
              <a:rPr lang="pl-PL" dirty="0" smtClean="0">
                <a:latin typeface="Calibri" pitchFamily="34" charset="0"/>
              </a:rPr>
              <a:t> i Leslie tworzą świat </a:t>
            </a:r>
            <a:r>
              <a:rPr lang="pl-PL" dirty="0" err="1" smtClean="0">
                <a:latin typeface="Calibri" pitchFamily="34" charset="0"/>
              </a:rPr>
              <a:t>Terabithii</a:t>
            </a:r>
            <a:r>
              <a:rPr lang="pl-PL" dirty="0" smtClean="0">
                <a:latin typeface="Calibri" pitchFamily="34" charset="0"/>
              </a:rPr>
              <a:t>, wymyślone królestwo -pełne olbrzymów, trolli i wszelkiego rodzaju magicznych istot.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Film miał premierę w 2007r. Reżyser -  Gabor </a:t>
            </a:r>
            <a:r>
              <a:rPr lang="pl-PL" dirty="0" err="1" smtClean="0">
                <a:latin typeface="Calibri" pitchFamily="34" charset="0"/>
              </a:rPr>
              <a:t>Csupo</a:t>
            </a:r>
            <a:r>
              <a:rPr lang="pl-PL" dirty="0" smtClean="0">
                <a:latin typeface="Calibri" pitchFamily="34" charset="0"/>
              </a:rPr>
              <a:t>.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31748" name="Picture 4" descr="Most do Terabithii - Katherine Paterson (10544) - Lubimyczytać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88" y="1772816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193824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Henryk Sienkiewicz 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W pustyni i w puszczy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880" y="2492896"/>
            <a:ext cx="5436096" cy="3528392"/>
          </a:xfrm>
        </p:spPr>
        <p:txBody>
          <a:bodyPr>
            <a:normAutofit/>
          </a:bodyPr>
          <a:lstStyle/>
          <a:p>
            <a:pPr marL="93663" indent="-11113" algn="just">
              <a:buNone/>
            </a:pPr>
            <a:r>
              <a:rPr lang="pl-PL" sz="1800" dirty="0" smtClean="0">
                <a:latin typeface="Calibri" pitchFamily="34" charset="0"/>
              </a:rPr>
              <a:t>Jedna </a:t>
            </a:r>
            <a:r>
              <a:rPr lang="pl-PL" sz="1800" dirty="0">
                <a:latin typeface="Calibri" pitchFamily="34" charset="0"/>
              </a:rPr>
              <a:t>z najsłynniejszych </a:t>
            </a:r>
            <a:r>
              <a:rPr lang="pl-PL" sz="1800" dirty="0" smtClean="0">
                <a:latin typeface="Calibri" pitchFamily="34" charset="0"/>
              </a:rPr>
              <a:t>powieści Henryka Sienkiewicza przedstawiająca </a:t>
            </a:r>
            <a:r>
              <a:rPr lang="pl-PL" sz="1800" dirty="0">
                <a:latin typeface="Calibri" pitchFamily="34" charset="0"/>
              </a:rPr>
              <a:t>losy </a:t>
            </a:r>
            <a:r>
              <a:rPr lang="pl-PL" sz="1800" dirty="0" smtClean="0">
                <a:latin typeface="Calibri" pitchFamily="34" charset="0"/>
              </a:rPr>
              <a:t>dwójki dzieci, </a:t>
            </a:r>
            <a:r>
              <a:rPr lang="pl-PL" sz="1800" dirty="0">
                <a:latin typeface="Calibri" pitchFamily="34" charset="0"/>
              </a:rPr>
              <a:t>Stasia Tarkowskiego i Nel </a:t>
            </a:r>
            <a:r>
              <a:rPr lang="pl-PL" sz="1800" dirty="0" smtClean="0">
                <a:latin typeface="Calibri" pitchFamily="34" charset="0"/>
              </a:rPr>
              <a:t>Rawlison, którzy </a:t>
            </a:r>
            <a:r>
              <a:rPr lang="pl-PL" sz="1800" dirty="0">
                <a:latin typeface="Calibri" pitchFamily="34" charset="0"/>
              </a:rPr>
              <a:t>zostali porwani na czarnym lądzie.</a:t>
            </a:r>
          </a:p>
          <a:p>
            <a:pPr marL="93663" indent="-11113" algn="just">
              <a:buNone/>
            </a:pPr>
            <a:r>
              <a:rPr lang="pl-PL" sz="1800" dirty="0">
                <a:latin typeface="Calibri" pitchFamily="34" charset="0"/>
              </a:rPr>
              <a:t>Pierwsza </a:t>
            </a:r>
            <a:r>
              <a:rPr lang="pl-PL" sz="1800" dirty="0" smtClean="0">
                <a:latin typeface="Calibri" pitchFamily="34" charset="0"/>
              </a:rPr>
              <a:t>ekranizacja </a:t>
            </a:r>
            <a:r>
              <a:rPr lang="pl-PL" sz="1800" dirty="0">
                <a:latin typeface="Calibri" pitchFamily="34" charset="0"/>
              </a:rPr>
              <a:t>powstała w 1973 </a:t>
            </a:r>
            <a:r>
              <a:rPr lang="pl-PL" sz="1800" dirty="0" smtClean="0">
                <a:latin typeface="Calibri" pitchFamily="34" charset="0"/>
              </a:rPr>
              <a:t>roku, wtedy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w </a:t>
            </a:r>
            <a:r>
              <a:rPr lang="pl-PL" sz="1800" dirty="0">
                <a:latin typeface="Calibri" pitchFamily="34" charset="0"/>
              </a:rPr>
              <a:t>kinie film obejrzało 17 </a:t>
            </a:r>
            <a:r>
              <a:rPr lang="pl-PL" sz="1800" dirty="0" smtClean="0">
                <a:latin typeface="Calibri" pitchFamily="34" charset="0"/>
              </a:rPr>
              <a:t>milionów Polaków</a:t>
            </a:r>
            <a:r>
              <a:rPr lang="pl-PL" sz="1800" dirty="0">
                <a:latin typeface="Calibri" pitchFamily="34" charset="0"/>
              </a:rPr>
              <a:t>.</a:t>
            </a:r>
          </a:p>
          <a:p>
            <a:pPr marL="93663" indent="-11113" algn="just">
              <a:buNone/>
            </a:pPr>
            <a:r>
              <a:rPr lang="pl-PL" sz="1800" dirty="0">
                <a:latin typeface="Calibri" pitchFamily="34" charset="0"/>
              </a:rPr>
              <a:t>Po raz drugi </a:t>
            </a:r>
            <a:r>
              <a:rPr lang="pl-PL" sz="1800" dirty="0" smtClean="0">
                <a:latin typeface="Calibri" pitchFamily="34" charset="0"/>
              </a:rPr>
              <a:t>książkę </a:t>
            </a:r>
            <a:r>
              <a:rPr lang="pl-PL" sz="1800" dirty="0">
                <a:latin typeface="Calibri" pitchFamily="34" charset="0"/>
              </a:rPr>
              <a:t>sfilmowano w 2001 </a:t>
            </a:r>
            <a:r>
              <a:rPr lang="pl-PL" sz="1800" dirty="0" smtClean="0">
                <a:latin typeface="Calibri" pitchFamily="34" charset="0"/>
              </a:rPr>
              <a:t>roku. Role </a:t>
            </a:r>
            <a:r>
              <a:rPr lang="pl-PL" sz="1800" dirty="0">
                <a:latin typeface="Calibri" pitchFamily="34" charset="0"/>
              </a:rPr>
              <a:t>dzieci zagrali Karolina Sawka </a:t>
            </a:r>
            <a:r>
              <a:rPr lang="pl-PL" sz="1800" dirty="0" smtClean="0">
                <a:latin typeface="Calibri" pitchFamily="34" charset="0"/>
              </a:rPr>
              <a:t>i </a:t>
            </a:r>
            <a:r>
              <a:rPr lang="pl-PL" sz="1800" dirty="0">
                <a:latin typeface="Calibri" pitchFamily="34" charset="0"/>
              </a:rPr>
              <a:t>Adam </a:t>
            </a:r>
            <a:r>
              <a:rPr lang="pl-PL" sz="1800" dirty="0" err="1">
                <a:latin typeface="Calibri" pitchFamily="34" charset="0"/>
              </a:rPr>
              <a:t>Fidusiewicz</a:t>
            </a:r>
            <a:r>
              <a:rPr lang="pl-PL" sz="1800" dirty="0" smtClean="0">
                <a:latin typeface="Calibri" pitchFamily="34" charset="0"/>
              </a:rPr>
              <a:t>. Reżyser – </a:t>
            </a:r>
            <a:r>
              <a:rPr lang="pl-PL" sz="1800" dirty="0" err="1" smtClean="0">
                <a:latin typeface="Calibri" pitchFamily="34" charset="0"/>
              </a:rPr>
              <a:t>Gavin</a:t>
            </a:r>
            <a:r>
              <a:rPr lang="pl-PL" sz="1800" dirty="0" smtClean="0">
                <a:latin typeface="Calibri" pitchFamily="34" charset="0"/>
              </a:rPr>
              <a:t> Hood.  Okres zdjęciowy trwał od 31 lipca do 23 października 2000r. Film był kręcony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w plenerach Południowej Afryki i Tunezji. </a:t>
            </a:r>
            <a:endParaRPr lang="pl-PL" sz="1800" dirty="0">
              <a:latin typeface="Calibri" pitchFamily="34" charset="0"/>
            </a:endParaRPr>
          </a:p>
        </p:txBody>
      </p:sp>
      <p:pic>
        <p:nvPicPr>
          <p:cNvPr id="50180" name="Picture 4" descr="W pustyni i w puszczy (2001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3392"/>
            <a:ext cx="3154729" cy="4355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err="1" smtClean="0">
                <a:latin typeface="Calibri" pitchFamily="34" charset="0"/>
              </a:rPr>
              <a:t>Cecile</a:t>
            </a:r>
            <a:r>
              <a:rPr lang="pl-PL" sz="4000" b="1" dirty="0" smtClean="0">
                <a:latin typeface="Calibri" pitchFamily="34" charset="0"/>
              </a:rPr>
              <a:t> </a:t>
            </a:r>
            <a:r>
              <a:rPr lang="pl-PL" sz="4000" b="1" dirty="0" err="1" smtClean="0">
                <a:latin typeface="Calibri" pitchFamily="34" charset="0"/>
              </a:rPr>
              <a:t>Aubry</a:t>
            </a:r>
            <a:r>
              <a:rPr lang="pl-PL" sz="4000" b="1" dirty="0" smtClean="0">
                <a:latin typeface="Calibri" pitchFamily="34" charset="0"/>
              </a:rPr>
              <a:t/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Bella i Sebastian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51920" y="3212976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Bella i Sebastian – francuski dramat przygodowy z 2013 roku w reżyserii Nicolasa </a:t>
            </a:r>
            <a:r>
              <a:rPr lang="pl-PL" dirty="0" err="1" smtClean="0">
                <a:latin typeface="Calibri" pitchFamily="34" charset="0"/>
              </a:rPr>
              <a:t>Vaniera</a:t>
            </a:r>
            <a:r>
              <a:rPr lang="pl-PL" dirty="0" smtClean="0">
                <a:latin typeface="Calibri" pitchFamily="34" charset="0"/>
              </a:rPr>
              <a:t>. Film był kręcony w plenerach francuskiego Regionu </a:t>
            </a:r>
            <a:r>
              <a:rPr lang="pl-PL" dirty="0" err="1" smtClean="0">
                <a:latin typeface="Calibri" pitchFamily="34" charset="0"/>
              </a:rPr>
              <a:t>Rodano-Alpejskiego</a:t>
            </a:r>
            <a:r>
              <a:rPr lang="pl-PL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Data premiery: 7 listopada 2014 (Polska)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67586" name="Picture 2" descr="encrypted-tbn0.gstatic.com/images?q=tbn:ANd9Gc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4221"/>
            <a:ext cx="3145532" cy="443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Jonathan Swift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Podróże Guliwera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107868" y="31409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Podróże Guliwera – amerykański film komediowo-przygodowy w reżyserii Roba </a:t>
            </a:r>
            <a:r>
              <a:rPr lang="pl-PL" dirty="0" err="1" smtClean="0">
                <a:latin typeface="Calibri" pitchFamily="34" charset="0"/>
              </a:rPr>
              <a:t>Lettermana</a:t>
            </a:r>
            <a:r>
              <a:rPr lang="pl-PL" dirty="0" smtClean="0">
                <a:latin typeface="Calibri" pitchFamily="34" charset="0"/>
              </a:rPr>
              <a:t> z 2010 roku. Film jest wyświetlany zarówno w technologii 3D, jak i w wersji tradycyjnej. </a:t>
            </a:r>
          </a:p>
          <a:p>
            <a:r>
              <a:rPr lang="pl-PL" dirty="0" smtClean="0">
                <a:latin typeface="Calibri" pitchFamily="34" charset="0"/>
              </a:rPr>
              <a:t>Premiera - 25 grudnia 2010 (USA).</a:t>
            </a:r>
          </a:p>
          <a:p>
            <a:r>
              <a:rPr lang="pl-PL" dirty="0" smtClean="0">
                <a:latin typeface="Calibri" pitchFamily="34" charset="0"/>
              </a:rPr>
              <a:t> Film dostał 3 nominacje do różnych nagród.</a:t>
            </a:r>
          </a:p>
        </p:txBody>
      </p:sp>
      <p:pic>
        <p:nvPicPr>
          <p:cNvPr id="53250" name="Picture 2" descr="Film DVD Podróże Guliwera (Gullivers Travels) (DVD) - Ceny 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43037"/>
            <a:ext cx="3203848" cy="485431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067944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Początkujący autor przewodników turystycznych, w czasie pierwszej podróży służbowej, trafia do krainy Liliputów.</a:t>
            </a:r>
            <a:endParaRPr lang="pl-PL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J.R.R. Tolkien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err="1" smtClean="0">
                <a:latin typeface="Calibri" pitchFamily="34" charset="0"/>
              </a:rPr>
              <a:t>Hobbit</a:t>
            </a:r>
            <a:r>
              <a:rPr lang="pl-PL" sz="4000" dirty="0" smtClean="0">
                <a:latin typeface="Calibri" pitchFamily="34" charset="0"/>
              </a:rPr>
              <a:t> - </a:t>
            </a:r>
            <a:r>
              <a:rPr lang="pl-PL" sz="3600" dirty="0" smtClean="0"/>
              <a:t>czyli tam i z powrotem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67944" y="2897649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err="1" smtClean="0">
                <a:latin typeface="Calibri" pitchFamily="34" charset="0"/>
              </a:rPr>
              <a:t>Hobbit</a:t>
            </a:r>
            <a:r>
              <a:rPr lang="pl-PL" dirty="0" smtClean="0">
                <a:latin typeface="Calibri" pitchFamily="34" charset="0"/>
              </a:rPr>
              <a:t>: Niezwykła podróż – pierwszy film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z trylogii </a:t>
            </a:r>
            <a:r>
              <a:rPr lang="pl-PL" dirty="0" err="1" smtClean="0">
                <a:latin typeface="Calibri" pitchFamily="34" charset="0"/>
              </a:rPr>
              <a:t>Hobbit</a:t>
            </a:r>
            <a:r>
              <a:rPr lang="pl-PL" dirty="0" smtClean="0">
                <a:latin typeface="Calibri" pitchFamily="34" charset="0"/>
              </a:rPr>
              <a:t> w reżyserii Petera Jacksona. Światowa premiera filmu odbyła się 13 grudnia 2012. Kręcono go w plenerach Nowej Zelandii. Bezpośrednim </a:t>
            </a:r>
            <a:r>
              <a:rPr lang="pl-PL" dirty="0" err="1" smtClean="0">
                <a:latin typeface="Calibri" pitchFamily="34" charset="0"/>
              </a:rPr>
              <a:t>sequelem</a:t>
            </a:r>
            <a:r>
              <a:rPr lang="pl-PL" dirty="0" smtClean="0">
                <a:latin typeface="Calibri" pitchFamily="34" charset="0"/>
              </a:rPr>
              <a:t> filmu jest </a:t>
            </a:r>
            <a:r>
              <a:rPr lang="pl-PL" dirty="0" err="1" smtClean="0">
                <a:latin typeface="Calibri" pitchFamily="34" charset="0"/>
              </a:rPr>
              <a:t>Hobbit</a:t>
            </a:r>
            <a:r>
              <a:rPr lang="pl-PL" dirty="0" smtClean="0">
                <a:latin typeface="Calibri" pitchFamily="34" charset="0"/>
              </a:rPr>
              <a:t>: Pustkowie </a:t>
            </a:r>
            <a:r>
              <a:rPr lang="pl-PL" dirty="0" err="1" smtClean="0">
                <a:latin typeface="Calibri" pitchFamily="34" charset="0"/>
              </a:rPr>
              <a:t>Smauga</a:t>
            </a:r>
            <a:r>
              <a:rPr lang="pl-PL" dirty="0" smtClean="0">
                <a:latin typeface="Calibri" pitchFamily="34" charset="0"/>
              </a:rPr>
              <a:t>.</a:t>
            </a:r>
          </a:p>
        </p:txBody>
      </p:sp>
      <p:pic>
        <p:nvPicPr>
          <p:cNvPr id="24578" name="Picture 2" descr="The Hobbit: An Unexpected Yourney (Hobbit: Niezwykła podró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528392" cy="373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Karol May 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err="1" smtClean="0">
                <a:latin typeface="Calibri" pitchFamily="34" charset="0"/>
              </a:rPr>
              <a:t>Winnetou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6736" y="2804864"/>
            <a:ext cx="4721728" cy="3504456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Old </a:t>
            </a:r>
            <a:r>
              <a:rPr lang="pl-PL" sz="1800" dirty="0" err="1" smtClean="0">
                <a:latin typeface="Calibri" pitchFamily="34" charset="0"/>
              </a:rPr>
              <a:t>Shatterhand</a:t>
            </a:r>
            <a:r>
              <a:rPr lang="pl-PL" sz="1800" dirty="0" smtClean="0">
                <a:latin typeface="Calibri" pitchFamily="34" charset="0"/>
              </a:rPr>
              <a:t> i </a:t>
            </a:r>
            <a:r>
              <a:rPr lang="pl-PL" sz="1800" dirty="0" err="1" smtClean="0">
                <a:latin typeface="Calibri" pitchFamily="34" charset="0"/>
              </a:rPr>
              <a:t>Winnetou</a:t>
            </a:r>
            <a:r>
              <a:rPr lang="pl-PL" sz="1800" dirty="0" smtClean="0">
                <a:latin typeface="Calibri" pitchFamily="34" charset="0"/>
              </a:rPr>
              <a:t> próbują załagodzić konflikt Apaczów z gangiem </a:t>
            </a:r>
            <a:r>
              <a:rPr lang="pl-PL" sz="1800" dirty="0" err="1" smtClean="0">
                <a:latin typeface="Calibri" pitchFamily="34" charset="0"/>
              </a:rPr>
              <a:t>Santera</a:t>
            </a:r>
            <a:r>
              <a:rPr lang="pl-PL" sz="1800" dirty="0" smtClean="0">
                <a:latin typeface="Calibri" pitchFamily="34" charset="0"/>
              </a:rPr>
              <a:t>. Powodem niezgody są złoża złota leżące na terenach Indian.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Reżyseria: Harald </a:t>
            </a:r>
            <a:r>
              <a:rPr lang="pl-PL" sz="1800" dirty="0" err="1" smtClean="0">
                <a:latin typeface="Calibri" pitchFamily="34" charset="0"/>
              </a:rPr>
              <a:t>Reinl</a:t>
            </a:r>
            <a:r>
              <a:rPr lang="pl-PL" sz="1800" dirty="0" smtClean="0">
                <a:latin typeface="Calibri" pitchFamily="34" charset="0"/>
              </a:rPr>
              <a:t>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Gatunek: Film przygodowy/Western.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Produkcja: Jugosławia, Włochy, RFN.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Premiera 11 grudnia 1963r. (świat).</a:t>
            </a:r>
          </a:p>
          <a:p>
            <a:pPr algn="just"/>
            <a:endParaRPr lang="pl-PL" sz="1800" dirty="0">
              <a:latin typeface="Calibri" pitchFamily="34" charset="0"/>
            </a:endParaRPr>
          </a:p>
        </p:txBody>
      </p:sp>
      <p:pic>
        <p:nvPicPr>
          <p:cNvPr id="81922" name="Picture 2" descr="content.gucca.dk/covers/big/w/i/winnetou-boks_4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38643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Mark Twain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Przygody Tomka Sawyera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9952" y="2815952"/>
            <a:ext cx="4536504" cy="3493368"/>
          </a:xfrm>
        </p:spPr>
        <p:txBody>
          <a:bodyPr>
            <a:noAutofit/>
          </a:bodyPr>
          <a:lstStyle/>
          <a:p>
            <a:pPr marL="96838" indent="-14288">
              <a:buNone/>
            </a:pPr>
            <a:r>
              <a:rPr lang="pl-PL" sz="1800" dirty="0" smtClean="0">
                <a:latin typeface="Calibri" pitchFamily="34" charset="0"/>
              </a:rPr>
              <a:t>Tom Sawyer - niemiecki film familijny, przygodowy. 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Reżyseria: </a:t>
            </a:r>
            <a:r>
              <a:rPr lang="pl-PL" sz="1800" dirty="0" err="1" smtClean="0">
                <a:latin typeface="Calibri" pitchFamily="34" charset="0"/>
              </a:rPr>
              <a:t>Hermine</a:t>
            </a:r>
            <a:r>
              <a:rPr lang="pl-PL" sz="1800" dirty="0" smtClean="0">
                <a:latin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</a:rPr>
              <a:t>Huntgeburth</a:t>
            </a:r>
            <a:r>
              <a:rPr lang="pl-PL" sz="18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Premiera 30 września 2011r. (świat).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Tomek Sawyer jest bystrym urwisem, który mieszka wraz z ciotką w małym miasteczku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w Missisipi. Jego wiernym kompanem jest </a:t>
            </a:r>
            <a:r>
              <a:rPr lang="pl-PL" sz="1800" dirty="0" err="1" smtClean="0">
                <a:latin typeface="Calibri" pitchFamily="34" charset="0"/>
              </a:rPr>
              <a:t>Huckleberry</a:t>
            </a:r>
            <a:endParaRPr lang="pl-PL" sz="1800" dirty="0" smtClean="0">
              <a:latin typeface="Calibri" pitchFamily="34" charset="0"/>
            </a:endParaRPr>
          </a:p>
          <a:p>
            <a:pPr marL="96838" indent="-14288" algn="just">
              <a:buNone/>
            </a:pPr>
            <a:endParaRPr lang="pl-PL" sz="1800" dirty="0">
              <a:latin typeface="Calibri" pitchFamily="34" charset="0"/>
            </a:endParaRPr>
          </a:p>
        </p:txBody>
      </p:sp>
      <p:pic>
        <p:nvPicPr>
          <p:cNvPr id="82946" name="Picture 2" descr="Przygody Tomka Sawyera (2011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2500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1997968"/>
            <a:ext cx="7498080" cy="1143000"/>
          </a:xfrm>
        </p:spPr>
        <p:txBody>
          <a:bodyPr/>
          <a:lstStyle/>
          <a:p>
            <a:r>
              <a:rPr lang="pl-PL" sz="3600" dirty="0" smtClean="0">
                <a:latin typeface="Calibri" pitchFamily="34" charset="0"/>
              </a:rPr>
              <a:t>Bibliografia</a:t>
            </a:r>
            <a:endParaRPr lang="pl-PL" sz="36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4400" y="3284984"/>
            <a:ext cx="7282056" cy="2485256"/>
          </a:xfrm>
        </p:spPr>
        <p:txBody>
          <a:bodyPr>
            <a:normAutofit/>
          </a:bodyPr>
          <a:lstStyle/>
          <a:p>
            <a:r>
              <a:rPr lang="pl-PL" sz="2000" dirty="0" err="1" smtClean="0"/>
              <a:t>Wikipedia</a:t>
            </a:r>
            <a:endParaRPr lang="pl-PL" sz="2000" dirty="0" smtClean="0"/>
          </a:p>
          <a:p>
            <a:r>
              <a:rPr lang="pl-PL" sz="2000" dirty="0" err="1" smtClean="0"/>
              <a:t>Filmweb</a:t>
            </a:r>
            <a:endParaRPr lang="pl-PL" sz="2000" dirty="0" smtClean="0"/>
          </a:p>
          <a:p>
            <a:endParaRPr lang="pl-PL" sz="2000" dirty="0" smtClean="0"/>
          </a:p>
          <a:p>
            <a:pPr algn="r">
              <a:buNone/>
            </a:pPr>
            <a:r>
              <a:rPr lang="pl-PL" sz="2000" i="1" dirty="0" smtClean="0"/>
              <a:t>Oprac. Grażyna </a:t>
            </a:r>
            <a:r>
              <a:rPr lang="pl-PL" sz="2000" i="1" smtClean="0"/>
              <a:t>Stamirska-Staszek</a:t>
            </a:r>
            <a:endParaRPr lang="pl-PL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Jan Brzechwa 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Akademia Pana Kleksa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23928" y="1989995"/>
            <a:ext cx="504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Na </a:t>
            </a:r>
            <a:r>
              <a:rPr lang="pl-PL" dirty="0">
                <a:latin typeface="Calibri" pitchFamily="34" charset="0"/>
              </a:rPr>
              <a:t>podstawie </a:t>
            </a:r>
            <a:r>
              <a:rPr lang="pl-PL" dirty="0" smtClean="0">
                <a:latin typeface="Calibri" pitchFamily="34" charset="0"/>
              </a:rPr>
              <a:t>książki </a:t>
            </a:r>
            <a:r>
              <a:rPr lang="pl-PL" dirty="0">
                <a:latin typeface="Calibri" pitchFamily="34" charset="0"/>
              </a:rPr>
              <a:t>powstał w 1984 roku polsko-radziecki </a:t>
            </a:r>
            <a:r>
              <a:rPr lang="pl-PL" dirty="0" smtClean="0">
                <a:latin typeface="Calibri" pitchFamily="34" charset="0"/>
              </a:rPr>
              <a:t>film fabularny </a:t>
            </a:r>
            <a:r>
              <a:rPr lang="pl-PL" dirty="0">
                <a:latin typeface="Calibri" pitchFamily="34" charset="0"/>
              </a:rPr>
              <a:t>w </a:t>
            </a:r>
            <a:r>
              <a:rPr lang="pl-PL" dirty="0" smtClean="0">
                <a:latin typeface="Calibri" pitchFamily="34" charset="0"/>
              </a:rPr>
              <a:t>reżyserii </a:t>
            </a:r>
            <a:r>
              <a:rPr lang="pl-PL" dirty="0">
                <a:latin typeface="Calibri" pitchFamily="34" charset="0"/>
              </a:rPr>
              <a:t>Krzysztofa </a:t>
            </a:r>
            <a:r>
              <a:rPr lang="pl-PL" dirty="0" smtClean="0">
                <a:latin typeface="Calibri" pitchFamily="34" charset="0"/>
              </a:rPr>
              <a:t>Gradowskiego. </a:t>
            </a:r>
          </a:p>
          <a:p>
            <a:pPr algn="just"/>
            <a:endParaRPr lang="pl-PL" dirty="0" smtClean="0">
              <a:latin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</a:rPr>
              <a:t>Film </a:t>
            </a:r>
            <a:r>
              <a:rPr lang="pl-PL" dirty="0">
                <a:latin typeface="Calibri" pitchFamily="34" charset="0"/>
              </a:rPr>
              <a:t>miał dwie </a:t>
            </a:r>
            <a:r>
              <a:rPr lang="pl-PL" dirty="0" smtClean="0">
                <a:latin typeface="Calibri" pitchFamily="34" charset="0"/>
              </a:rPr>
              <a:t>części</a:t>
            </a:r>
            <a:r>
              <a:rPr lang="pl-PL" dirty="0">
                <a:latin typeface="Calibri" pitchFamily="34" charset="0"/>
              </a:rPr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>
                <a:latin typeface="Calibri" pitchFamily="34" charset="0"/>
              </a:rPr>
              <a:t>cz. I Przygoda księcia </a:t>
            </a:r>
            <a:r>
              <a:rPr lang="pl-PL" dirty="0" smtClean="0">
                <a:latin typeface="Calibri" pitchFamily="34" charset="0"/>
              </a:rPr>
              <a:t>Mateusza</a:t>
            </a:r>
            <a:endParaRPr lang="pl-PL" dirty="0">
              <a:latin typeface="Calibri" pitchFamily="34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pl-PL" dirty="0">
                <a:latin typeface="Calibri" pitchFamily="34" charset="0"/>
              </a:rPr>
              <a:t>cz. II Tajemnica Golarza Filipa.</a:t>
            </a:r>
          </a:p>
          <a:p>
            <a:r>
              <a:rPr lang="pl-PL" dirty="0">
                <a:latin typeface="Calibri" pitchFamily="34" charset="0"/>
              </a:rPr>
              <a:t>Główne role </a:t>
            </a:r>
            <a:r>
              <a:rPr lang="pl-PL" dirty="0" smtClean="0">
                <a:latin typeface="Calibri" pitchFamily="34" charset="0"/>
              </a:rPr>
              <a:t>zagrali: Piotr </a:t>
            </a:r>
            <a:r>
              <a:rPr lang="pl-PL" dirty="0">
                <a:latin typeface="Calibri" pitchFamily="34" charset="0"/>
              </a:rPr>
              <a:t>Fronczewski, Sławomir Wronka, </a:t>
            </a:r>
            <a:r>
              <a:rPr lang="pl-PL" dirty="0" smtClean="0">
                <a:latin typeface="Calibri" pitchFamily="34" charset="0"/>
              </a:rPr>
              <a:t>Leon Niemczyk</a:t>
            </a:r>
            <a:r>
              <a:rPr lang="pl-PL" dirty="0">
                <a:latin typeface="Calibri" pitchFamily="34" charset="0"/>
              </a:rPr>
              <a:t>, Zbigniew Buczkowski.</a:t>
            </a: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W następnych </a:t>
            </a:r>
            <a:r>
              <a:rPr lang="pl-PL" dirty="0">
                <a:latin typeface="Calibri" pitchFamily="34" charset="0"/>
              </a:rPr>
              <a:t>latach powstały kolejne </a:t>
            </a:r>
            <a:r>
              <a:rPr lang="pl-PL" dirty="0" smtClean="0">
                <a:latin typeface="Calibri" pitchFamily="34" charset="0"/>
              </a:rPr>
              <a:t>filmy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o </a:t>
            </a:r>
            <a:r>
              <a:rPr lang="pl-PL" dirty="0">
                <a:latin typeface="Calibri" pitchFamily="34" charset="0"/>
              </a:rPr>
              <a:t>przygodach Pana Kleksa: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Podróże </a:t>
            </a:r>
            <a:r>
              <a:rPr lang="pl-PL" dirty="0">
                <a:latin typeface="Calibri" pitchFamily="34" charset="0"/>
              </a:rPr>
              <a:t>Pana </a:t>
            </a:r>
            <a:r>
              <a:rPr lang="pl-PL" dirty="0" smtClean="0">
                <a:latin typeface="Calibri" pitchFamily="34" charset="0"/>
              </a:rPr>
              <a:t>Kleksa </a:t>
            </a:r>
            <a:r>
              <a:rPr lang="pl-PL" dirty="0">
                <a:latin typeface="Calibri" pitchFamily="34" charset="0"/>
              </a:rPr>
              <a:t>(1986)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Pan </a:t>
            </a:r>
            <a:r>
              <a:rPr lang="pl-PL" dirty="0">
                <a:latin typeface="Calibri" pitchFamily="34" charset="0"/>
              </a:rPr>
              <a:t>Kleks w kosmosie (1988)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</a:rPr>
              <a:t>Tryumf </a:t>
            </a:r>
            <a:r>
              <a:rPr lang="pl-PL" dirty="0">
                <a:latin typeface="Calibri" pitchFamily="34" charset="0"/>
              </a:rPr>
              <a:t>Pana Kleksa (1999)</a:t>
            </a:r>
          </a:p>
        </p:txBody>
      </p:sp>
      <p:pic>
        <p:nvPicPr>
          <p:cNvPr id="39938" name="Picture 2" descr="Akademia pana Kleksa (opr. miękk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45432"/>
            <a:ext cx="3312368" cy="478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Frances </a:t>
            </a:r>
            <a:r>
              <a:rPr lang="pl-PL" sz="4000" b="1" dirty="0" err="1" smtClean="0">
                <a:latin typeface="Calibri" pitchFamily="34" charset="0"/>
              </a:rPr>
              <a:t>Hodgson</a:t>
            </a:r>
            <a:r>
              <a:rPr lang="pl-PL" sz="4000" b="1" dirty="0" smtClean="0">
                <a:latin typeface="Calibri" pitchFamily="34" charset="0"/>
              </a:rPr>
              <a:t> Burnett </a:t>
            </a:r>
            <a:r>
              <a:rPr lang="pl-PL" sz="4000" dirty="0" smtClean="0">
                <a:latin typeface="Calibri" pitchFamily="34" charset="0"/>
              </a:rPr>
              <a:t>Tajemniczy ogród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00400" y="2599928"/>
            <a:ext cx="5292080" cy="3781400"/>
          </a:xfrm>
        </p:spPr>
        <p:txBody>
          <a:bodyPr>
            <a:normAutofit/>
          </a:bodyPr>
          <a:lstStyle/>
          <a:p>
            <a:pPr marL="93663" indent="-11113" algn="just">
              <a:buNone/>
            </a:pPr>
            <a:r>
              <a:rPr lang="pl-PL" sz="1800" dirty="0" smtClean="0">
                <a:latin typeface="Calibri" pitchFamily="34" charset="0"/>
              </a:rPr>
              <a:t>Książka </a:t>
            </a:r>
            <a:r>
              <a:rPr lang="pl-PL" sz="1800" dirty="0">
                <a:latin typeface="Calibri" pitchFamily="34" charset="0"/>
              </a:rPr>
              <a:t>po raz pierwszy została wydana w 1909 roku </a:t>
            </a:r>
            <a:r>
              <a:rPr lang="pl-PL" sz="1800" dirty="0" smtClean="0">
                <a:latin typeface="Calibri" pitchFamily="34" charset="0"/>
              </a:rPr>
              <a:t>opowiada o przyjaźni </a:t>
            </a:r>
            <a:r>
              <a:rPr lang="pl-PL" sz="1800" dirty="0">
                <a:latin typeface="Calibri" pitchFamily="34" charset="0"/>
              </a:rPr>
              <a:t>trojga dzieci. Pewnego </a:t>
            </a:r>
            <a:r>
              <a:rPr lang="pl-PL" sz="1800" dirty="0" smtClean="0">
                <a:latin typeface="Calibri" pitchFamily="34" charset="0"/>
              </a:rPr>
              <a:t>dnia Mary </a:t>
            </a:r>
            <a:r>
              <a:rPr lang="pl-PL" sz="1800" dirty="0">
                <a:latin typeface="Calibri" pitchFamily="34" charset="0"/>
              </a:rPr>
              <a:t>znajduje </a:t>
            </a:r>
            <a:r>
              <a:rPr lang="pl-PL" sz="1800" dirty="0" smtClean="0">
                <a:latin typeface="Calibri" pitchFamily="34" charset="0"/>
              </a:rPr>
              <a:t>opuszczony i </a:t>
            </a:r>
            <a:r>
              <a:rPr lang="pl-PL" sz="1800" dirty="0">
                <a:latin typeface="Calibri" pitchFamily="34" charset="0"/>
              </a:rPr>
              <a:t>zaniedbany ogród. </a:t>
            </a:r>
            <a:r>
              <a:rPr lang="pl-PL" sz="1800" dirty="0" smtClean="0">
                <a:latin typeface="Calibri" pitchFamily="34" charset="0"/>
              </a:rPr>
              <a:t>Postanawia</a:t>
            </a:r>
            <a:r>
              <a:rPr lang="pl-PL" sz="1800" dirty="0">
                <a:latin typeface="Calibri" pitchFamily="34" charset="0"/>
              </a:rPr>
              <a:t>, </a:t>
            </a:r>
            <a:r>
              <a:rPr lang="pl-PL" sz="1800" dirty="0" smtClean="0">
                <a:latin typeface="Calibri" pitchFamily="34" charset="0"/>
              </a:rPr>
              <a:t>że</a:t>
            </a:r>
            <a:r>
              <a:rPr lang="pl-PL" sz="1800" dirty="0">
                <a:latin typeface="Calibri" pitchFamily="34" charset="0"/>
              </a:rPr>
              <a:t> </a:t>
            </a:r>
            <a:r>
              <a:rPr lang="pl-PL" sz="1800" dirty="0" smtClean="0">
                <a:latin typeface="Calibri" pitchFamily="34" charset="0"/>
              </a:rPr>
              <a:t>odtąd </a:t>
            </a:r>
            <a:r>
              <a:rPr lang="pl-PL" sz="1800" dirty="0">
                <a:latin typeface="Calibri" pitchFamily="34" charset="0"/>
              </a:rPr>
              <a:t>będzie to miejsce wspólnych </a:t>
            </a:r>
            <a:r>
              <a:rPr lang="pl-PL" sz="1800" dirty="0" smtClean="0">
                <a:latin typeface="Calibri" pitchFamily="34" charset="0"/>
              </a:rPr>
              <a:t>zabaw. Udaje </a:t>
            </a:r>
            <a:r>
              <a:rPr lang="pl-PL" sz="1800" dirty="0">
                <a:latin typeface="Calibri" pitchFamily="34" charset="0"/>
              </a:rPr>
              <a:t>im się stworzyć </a:t>
            </a:r>
            <a:r>
              <a:rPr lang="pl-PL" sz="1800" dirty="0" smtClean="0">
                <a:latin typeface="Calibri" pitchFamily="34" charset="0"/>
              </a:rPr>
              <a:t>baśniową oazę pełną </a:t>
            </a:r>
            <a:r>
              <a:rPr lang="pl-PL" sz="1800" dirty="0">
                <a:latin typeface="Calibri" pitchFamily="34" charset="0"/>
              </a:rPr>
              <a:t>pięknych kwiatów, zielonych </a:t>
            </a:r>
            <a:r>
              <a:rPr lang="pl-PL" sz="1800" dirty="0" smtClean="0">
                <a:latin typeface="Calibri" pitchFamily="34" charset="0"/>
              </a:rPr>
              <a:t>drzew i </a:t>
            </a:r>
            <a:r>
              <a:rPr lang="pl-PL" sz="1800" dirty="0">
                <a:latin typeface="Calibri" pitchFamily="34" charset="0"/>
              </a:rPr>
              <a:t>krzewów. </a:t>
            </a:r>
            <a:r>
              <a:rPr lang="pl-PL" sz="1800" dirty="0" smtClean="0">
                <a:latin typeface="Calibri" pitchFamily="34" charset="0"/>
              </a:rPr>
              <a:t>Jednocześnie </a:t>
            </a:r>
            <a:r>
              <a:rPr lang="pl-PL" sz="1800" dirty="0">
                <a:latin typeface="Calibri" pitchFamily="34" charset="0"/>
              </a:rPr>
              <a:t>umacnia się ich </a:t>
            </a:r>
            <a:r>
              <a:rPr lang="pl-PL" sz="1800" dirty="0" smtClean="0">
                <a:latin typeface="Calibri" pitchFamily="34" charset="0"/>
              </a:rPr>
              <a:t>przyjaźń</a:t>
            </a:r>
            <a:r>
              <a:rPr lang="pl-PL" sz="1800" dirty="0">
                <a:latin typeface="Calibri" pitchFamily="34" charset="0"/>
              </a:rPr>
              <a:t>.</a:t>
            </a:r>
          </a:p>
          <a:p>
            <a:pPr marL="93663" indent="-11113" algn="just">
              <a:buNone/>
            </a:pPr>
            <a:r>
              <a:rPr lang="pl-PL" sz="1800" dirty="0">
                <a:latin typeface="Calibri" pitchFamily="34" charset="0"/>
              </a:rPr>
              <a:t>Powstało kilka ekranizacji </a:t>
            </a:r>
            <a:r>
              <a:rPr lang="pl-PL" sz="1800" dirty="0" smtClean="0">
                <a:latin typeface="Calibri" pitchFamily="34" charset="0"/>
              </a:rPr>
              <a:t>powieści. Jedna </a:t>
            </a:r>
            <a:r>
              <a:rPr lang="pl-PL" sz="1800" dirty="0">
                <a:latin typeface="Calibri" pitchFamily="34" charset="0"/>
              </a:rPr>
              <a:t>z ostatnich powstała w 1993 </a:t>
            </a:r>
            <a:r>
              <a:rPr lang="pl-PL" sz="1800" dirty="0" smtClean="0">
                <a:latin typeface="Calibri" pitchFamily="34" charset="0"/>
              </a:rPr>
              <a:t>roku. Film </a:t>
            </a:r>
            <a:r>
              <a:rPr lang="pl-PL" sz="1800" dirty="0">
                <a:latin typeface="Calibri" pitchFamily="34" charset="0"/>
              </a:rPr>
              <a:t>z międzynarodową </a:t>
            </a:r>
            <a:r>
              <a:rPr lang="pl-PL" sz="1800" dirty="0" smtClean="0">
                <a:latin typeface="Calibri" pitchFamily="34" charset="0"/>
              </a:rPr>
              <a:t>obsadą wyreżyserowała </a:t>
            </a:r>
            <a:r>
              <a:rPr lang="pl-PL" sz="1800" dirty="0">
                <a:latin typeface="Calibri" pitchFamily="34" charset="0"/>
              </a:rPr>
              <a:t>Agnieszka </a:t>
            </a:r>
            <a:r>
              <a:rPr lang="pl-PL" sz="1800" dirty="0" smtClean="0">
                <a:latin typeface="Calibri" pitchFamily="34" charset="0"/>
              </a:rPr>
              <a:t>Holland, a </a:t>
            </a:r>
            <a:r>
              <a:rPr lang="pl-PL" sz="1800" dirty="0">
                <a:latin typeface="Calibri" pitchFamily="34" charset="0"/>
              </a:rPr>
              <a:t>muzykę skomponował Zbigniew Preisner.</a:t>
            </a:r>
          </a:p>
        </p:txBody>
      </p:sp>
      <p:pic>
        <p:nvPicPr>
          <p:cNvPr id="37890" name="Picture 2" descr="Tajemniczy ogród (2020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78" y="1844824"/>
            <a:ext cx="318402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latin typeface="Calibri" pitchFamily="34" charset="0"/>
              </a:rPr>
              <a:t>Lewis Carroll</a:t>
            </a:r>
            <a:r>
              <a:rPr lang="pl-PL" sz="4400" dirty="0" smtClean="0">
                <a:latin typeface="Calibri" pitchFamily="34" charset="0"/>
              </a:rPr>
              <a:t/>
            </a:r>
            <a:br>
              <a:rPr lang="pl-PL" sz="4400" dirty="0" smtClean="0">
                <a:latin typeface="Calibri" pitchFamily="34" charset="0"/>
              </a:rPr>
            </a:br>
            <a:r>
              <a:rPr lang="pl-PL" sz="4400" dirty="0" smtClean="0">
                <a:latin typeface="Calibri" pitchFamily="34" charset="0"/>
              </a:rPr>
              <a:t>Alicja w krainie czarów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3212976"/>
            <a:ext cx="5009760" cy="2773288"/>
          </a:xfrm>
        </p:spPr>
        <p:txBody>
          <a:bodyPr>
            <a:normAutofit/>
          </a:bodyPr>
          <a:lstStyle/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Amerykański film fantasy z 2010 w reżyserii </a:t>
            </a:r>
            <a:r>
              <a:rPr lang="pl-PL" sz="1800" dirty="0" err="1" smtClean="0">
                <a:latin typeface="Calibri" pitchFamily="34" charset="0"/>
              </a:rPr>
              <a:t>Tima</a:t>
            </a:r>
            <a:r>
              <a:rPr lang="pl-PL" sz="1800" dirty="0" smtClean="0">
                <a:latin typeface="Calibri" pitchFamily="34" charset="0"/>
              </a:rPr>
              <a:t> Burtona, stanowiący filmową adaptację powieści Alicja w Krainie Czarów i Po drugiej stronie lustra Lewisa Carrolla.</a:t>
            </a:r>
          </a:p>
          <a:p>
            <a:pPr>
              <a:buNone/>
            </a:pPr>
            <a:r>
              <a:rPr lang="pl-PL" sz="1800" dirty="0" smtClean="0">
                <a:latin typeface="Calibri" pitchFamily="34" charset="0"/>
              </a:rPr>
              <a:t>Data premiery : 25 lutego 2010 (Wielka Brytania). </a:t>
            </a:r>
          </a:p>
        </p:txBody>
      </p:sp>
      <p:pic>
        <p:nvPicPr>
          <p:cNvPr id="4" name="Picture 2" descr="Alicja w Krainie Czarów (2010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5751"/>
            <a:ext cx="3213015" cy="4639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Roald </a:t>
            </a:r>
            <a:r>
              <a:rPr lang="pl-PL" sz="4000" b="1" dirty="0" err="1" smtClean="0">
                <a:latin typeface="Calibri" pitchFamily="34" charset="0"/>
              </a:rPr>
              <a:t>Dahl</a:t>
            </a:r>
            <a:r>
              <a:rPr lang="pl-PL" sz="4000" b="1" dirty="0" smtClean="0">
                <a:latin typeface="Calibri" pitchFamily="34" charset="0"/>
              </a:rPr>
              <a:t> 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Charlie i fabryka czekolady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95936" y="2776860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Charlie i fabryka czekolady – amerykańsko-brytyjski film fabularny z 2005 roku. Jest to druga ekranizacja książki Roalda </a:t>
            </a:r>
            <a:r>
              <a:rPr lang="pl-PL" dirty="0" err="1" smtClean="0">
                <a:latin typeface="Calibri" pitchFamily="34" charset="0"/>
              </a:rPr>
              <a:t>Dahla</a:t>
            </a:r>
            <a:r>
              <a:rPr lang="pl-PL" dirty="0" smtClean="0">
                <a:latin typeface="Calibri" pitchFamily="34" charset="0"/>
              </a:rPr>
              <a:t>. Dzieło często współpracującego ze sobą tria: </a:t>
            </a:r>
            <a:r>
              <a:rPr lang="pl-PL" dirty="0" err="1" smtClean="0">
                <a:latin typeface="Calibri" pitchFamily="34" charset="0"/>
              </a:rPr>
              <a:t>Tim</a:t>
            </a:r>
            <a:r>
              <a:rPr lang="pl-PL" dirty="0" smtClean="0">
                <a:latin typeface="Calibri" pitchFamily="34" charset="0"/>
              </a:rPr>
              <a:t> Burton, Johnny </a:t>
            </a:r>
            <a:r>
              <a:rPr lang="pl-PL" dirty="0" err="1" smtClean="0">
                <a:latin typeface="Calibri" pitchFamily="34" charset="0"/>
              </a:rPr>
              <a:t>Depp</a:t>
            </a:r>
            <a:r>
              <a:rPr lang="pl-PL" dirty="0" smtClean="0">
                <a:latin typeface="Calibri" pitchFamily="34" charset="0"/>
              </a:rPr>
              <a:t> oraz Danny </a:t>
            </a:r>
            <a:r>
              <a:rPr lang="pl-PL" dirty="0" err="1" smtClean="0">
                <a:latin typeface="Calibri" pitchFamily="34" charset="0"/>
              </a:rPr>
              <a:t>Elfman</a:t>
            </a:r>
            <a:r>
              <a:rPr lang="pl-PL" dirty="0" smtClean="0">
                <a:latin typeface="Calibri" pitchFamily="34" charset="0"/>
              </a:rPr>
              <a:t>. Opowiada o pochodzącym z bardzo biednego domu chłopcu, który nazywa się Charlie </a:t>
            </a:r>
            <a:r>
              <a:rPr lang="pl-PL" dirty="0" err="1" smtClean="0">
                <a:latin typeface="Calibri" pitchFamily="34" charset="0"/>
              </a:rPr>
              <a:t>Bucket</a:t>
            </a:r>
            <a:r>
              <a:rPr lang="pl-PL" dirty="0" smtClean="0">
                <a:latin typeface="Calibri" pitchFamily="34" charset="0"/>
              </a:rPr>
              <a:t>. 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Data premiery:  9 września 2005 (Polska).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54274" name="AutoShape 2" descr="Znalezione obrazy dla zapytania charlie i fabryka czekolady film"/>
          <p:cNvSpPr>
            <a:spLocks noChangeAspect="1" noChangeArrowheads="1"/>
          </p:cNvSpPr>
          <p:nvPr/>
        </p:nvSpPr>
        <p:spPr bwMode="auto">
          <a:xfrm>
            <a:off x="155575" y="-846138"/>
            <a:ext cx="122872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4276" name="Picture 4" descr="Charlie i fabryka czekolady (2005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5633"/>
            <a:ext cx="3167384" cy="453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Aleksander Dumas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Trzej muszkieterowie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2852936"/>
            <a:ext cx="5112568" cy="2808312"/>
          </a:xfrm>
        </p:spPr>
        <p:txBody>
          <a:bodyPr>
            <a:normAutofit fontScale="55000" lnSpcReduction="20000"/>
          </a:bodyPr>
          <a:lstStyle/>
          <a:p>
            <a:pPr marL="96838" indent="-14288" algn="just">
              <a:buNone/>
            </a:pPr>
            <a:r>
              <a:rPr lang="pl-PL" dirty="0" smtClean="0">
                <a:latin typeface="Calibri" pitchFamily="34" charset="0"/>
              </a:rPr>
              <a:t>Młody </a:t>
            </a:r>
            <a:r>
              <a:rPr lang="pl-PL" dirty="0" err="1" smtClean="0">
                <a:latin typeface="Calibri" pitchFamily="34" charset="0"/>
              </a:rPr>
              <a:t>D'Artagnan</a:t>
            </a:r>
            <a:r>
              <a:rPr lang="pl-PL" dirty="0" smtClean="0">
                <a:latin typeface="Calibri" pitchFamily="34" charset="0"/>
              </a:rPr>
              <a:t> zaprzyjaźnia się z trójką legendarnych muszkieterów. Razem muszą zapobiec wojnie w Europie. Trzej muszkieterowie – film przygodowy z 2011 w reżyserii Paula W.S. Andersona, zrealizowany w technice 3D. Premiera odbyła się 21 października 2011 roku. Jest to kolejna ekranizacja.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Film dostał 2 nominacje.</a:t>
            </a:r>
          </a:p>
          <a:p>
            <a:pPr algn="just"/>
            <a:r>
              <a:rPr lang="pl-PL" dirty="0" smtClean="0">
                <a:latin typeface="Calibri" pitchFamily="34" charset="0"/>
              </a:rPr>
              <a:t>Data premiery: 14 października 2011 (Polska).</a:t>
            </a:r>
          </a:p>
          <a:p>
            <a:pPr algn="just"/>
            <a:endParaRPr lang="pl-PL" dirty="0">
              <a:latin typeface="Calibri" pitchFamily="34" charset="0"/>
            </a:endParaRPr>
          </a:p>
        </p:txBody>
      </p:sp>
      <p:pic>
        <p:nvPicPr>
          <p:cNvPr id="17410" name="Picture 2" descr="Trzej muszkieterowie (2011) - Film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7"/>
            <a:ext cx="3036304" cy="4384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Michael </a:t>
            </a:r>
            <a:r>
              <a:rPr lang="pl-PL" sz="4000" b="1" dirty="0" err="1" smtClean="0">
                <a:latin typeface="Calibri" pitchFamily="34" charset="0"/>
              </a:rPr>
              <a:t>Ende</a:t>
            </a:r>
            <a:r>
              <a:rPr lang="pl-PL" sz="4000" b="1" dirty="0" smtClean="0">
                <a:latin typeface="Calibri" pitchFamily="34" charset="0"/>
              </a:rPr>
              <a:t/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Niekończąca się opowieść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95936" y="2636912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</a:rPr>
              <a:t>Anglojęzyczny film fantasy produkcji niemieckiej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z 1984r. w reżyserii Wolfganga Petersena na podstawie powieści fantasy z 1979r. W dniu premiery film był najdroższą produkcją filmową spoza USA i Związku Radzieckiego. Przewodnim motywem muzycznym filmu jest piosenka </a:t>
            </a:r>
            <a:r>
              <a:rPr lang="pl-PL" dirty="0" err="1" smtClean="0">
                <a:latin typeface="Calibri" pitchFamily="34" charset="0"/>
              </a:rPr>
              <a:t>Limahla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i="1" dirty="0" err="1" smtClean="0">
                <a:latin typeface="Calibri" pitchFamily="34" charset="0"/>
              </a:rPr>
              <a:t>Never</a:t>
            </a:r>
            <a:r>
              <a:rPr lang="pl-PL" i="1" dirty="0" smtClean="0">
                <a:latin typeface="Calibri" pitchFamily="34" charset="0"/>
              </a:rPr>
              <a:t> </a:t>
            </a:r>
            <a:r>
              <a:rPr lang="pl-PL" i="1" dirty="0" err="1" smtClean="0">
                <a:latin typeface="Calibri" pitchFamily="34" charset="0"/>
              </a:rPr>
              <a:t>Ending</a:t>
            </a:r>
            <a:r>
              <a:rPr lang="pl-PL" i="1" dirty="0" smtClean="0">
                <a:latin typeface="Calibri" pitchFamily="34" charset="0"/>
              </a:rPr>
              <a:t> Story</a:t>
            </a:r>
            <a:r>
              <a:rPr lang="pl-PL" dirty="0" smtClean="0">
                <a:latin typeface="Calibri" pitchFamily="34" charset="0"/>
              </a:rPr>
              <a:t>. W 1990 roku powstała kolejna część filmu pt. Niekończąca się opowieść II: Następny rozdział, a w 1994r. Część trzecia pt. Niekończąca się opowieść III: Ucieczka z krainy Fantazji.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61442" name="Picture 2" descr="https://fwcdn.pl/fpo/81/03/8103/7296750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74258"/>
            <a:ext cx="2952328" cy="420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err="1" smtClean="0">
                <a:latin typeface="Calibri" pitchFamily="34" charset="0"/>
              </a:rPr>
              <a:t>Rene</a:t>
            </a:r>
            <a:r>
              <a:rPr lang="pl-PL" sz="4000" b="1" dirty="0" smtClean="0">
                <a:latin typeface="Calibri" pitchFamily="34" charset="0"/>
              </a:rPr>
              <a:t> </a:t>
            </a:r>
            <a:r>
              <a:rPr lang="pl-PL" sz="4000" b="1" dirty="0" err="1" smtClean="0">
                <a:latin typeface="Calibri" pitchFamily="34" charset="0"/>
              </a:rPr>
              <a:t>Goscinny</a:t>
            </a:r>
            <a:r>
              <a:rPr lang="pl-PL" sz="4000" b="1" dirty="0" smtClean="0">
                <a:latin typeface="Calibri" pitchFamily="34" charset="0"/>
              </a:rPr>
              <a:t> i </a:t>
            </a:r>
            <a:r>
              <a:rPr lang="pl-PL" sz="4000" b="1" dirty="0" err="1" smtClean="0">
                <a:latin typeface="Calibri" pitchFamily="34" charset="0"/>
              </a:rPr>
              <a:t>Sempe</a:t>
            </a:r>
            <a:r>
              <a:rPr lang="pl-PL" sz="4000" dirty="0" smtClean="0">
                <a:latin typeface="Calibri" pitchFamily="34" charset="0"/>
              </a:rPr>
              <a:t/>
            </a:r>
            <a:br>
              <a:rPr lang="pl-PL" sz="4000" dirty="0" smtClean="0">
                <a:latin typeface="Calibri" pitchFamily="34" charset="0"/>
              </a:rPr>
            </a:br>
            <a:r>
              <a:rPr lang="pl-PL" sz="4000" dirty="0" smtClean="0">
                <a:latin typeface="Calibri" pitchFamily="34" charset="0"/>
              </a:rPr>
              <a:t>Mikołajek</a:t>
            </a:r>
            <a:endParaRPr lang="pl-PL" sz="4000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7944" y="3140968"/>
            <a:ext cx="4608512" cy="25957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Francuski film familijny z 2009 roku.</a:t>
            </a:r>
          </a:p>
          <a:p>
            <a:pPr marL="96838" indent="-14288" algn="just">
              <a:buNone/>
            </a:pPr>
            <a:r>
              <a:rPr lang="pl-PL" sz="1800" dirty="0" smtClean="0">
                <a:latin typeface="Calibri" pitchFamily="34" charset="0"/>
              </a:rPr>
              <a:t>Ekranizacja książek dla dzieci o przygodach Mikołajka. 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Reżyseria – Laurent </a:t>
            </a:r>
            <a:r>
              <a:rPr lang="pl-PL" sz="1800" dirty="0" err="1" smtClean="0">
                <a:latin typeface="Calibri" pitchFamily="34" charset="0"/>
              </a:rPr>
              <a:t>Tirard</a:t>
            </a:r>
            <a:r>
              <a:rPr lang="pl-PL" sz="1800" dirty="0" smtClean="0">
                <a:latin typeface="Calibri" pitchFamily="34" charset="0"/>
              </a:rPr>
              <a:t>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Data premiery: 4 grudnia 2009 (Polska).</a:t>
            </a:r>
          </a:p>
          <a:p>
            <a:pPr algn="just">
              <a:buNone/>
            </a:pPr>
            <a:r>
              <a:rPr lang="pl-PL" sz="1800" dirty="0" smtClean="0">
                <a:latin typeface="Calibri" pitchFamily="34" charset="0"/>
              </a:rPr>
              <a:t>Nominacja do Cezara za scenariusz.</a:t>
            </a:r>
            <a:endParaRPr lang="pl-PL" sz="1800" dirty="0">
              <a:latin typeface="Calibri" pitchFamily="34" charset="0"/>
            </a:endParaRPr>
          </a:p>
        </p:txBody>
      </p:sp>
      <p:pic>
        <p:nvPicPr>
          <p:cNvPr id="79874" name="Picture 2" descr="i.iplsc.com/-/00048PHB82JMIP11-C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234" y="1962437"/>
            <a:ext cx="3233662" cy="463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795</TotalTime>
  <Words>1084</Words>
  <Application>Microsoft Office PowerPoint</Application>
  <PresentationFormat>Pokaz na ekranie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Przesilenie</vt:lpstr>
      <vt:lpstr>Filmowe adaptacje książek  dla dzieci i młodzieży Cz. 2 – kl. 4-6</vt:lpstr>
      <vt:lpstr>Cecile Aubry Bella i Sebastian</vt:lpstr>
      <vt:lpstr>Jan Brzechwa  Akademia Pana Kleksa</vt:lpstr>
      <vt:lpstr>Frances Hodgson Burnett Tajemniczy ogród</vt:lpstr>
      <vt:lpstr>Lewis Carroll Alicja w krainie czarów</vt:lpstr>
      <vt:lpstr>Roald Dahl  Charlie i fabryka czekolady</vt:lpstr>
      <vt:lpstr>Aleksander Dumas Trzej muszkieterowie</vt:lpstr>
      <vt:lpstr>Michael Ende Niekończąca się opowieść</vt:lpstr>
      <vt:lpstr>Rene Goscinny i Sempe Mikołajek</vt:lpstr>
      <vt:lpstr>Rudyard Kipling Księga dżungli</vt:lpstr>
      <vt:lpstr>Eric Knight  Lassie wróć!</vt:lpstr>
      <vt:lpstr>Janusz Korczak Król Maciuś Pierwszy</vt:lpstr>
      <vt:lpstr> Rafał Kosik  Felix, Net i Nika oraz Teoretycznie Możliwa Katastrofa</vt:lpstr>
      <vt:lpstr>Clive Staples Lewis   Opowieści z Narnii</vt:lpstr>
      <vt:lpstr>Andrzej Maleszka Magiczne drzewo</vt:lpstr>
      <vt:lpstr>Lucy Maud Montgomery  Ania z Zielonego Wzgórza</vt:lpstr>
      <vt:lpstr>Edmund Niziurski  Sposób na Alcybiadesa</vt:lpstr>
      <vt:lpstr>Katherine Paterson  Most do Terabithii</vt:lpstr>
      <vt:lpstr>Henryk Sienkiewicz  W pustyni i w puszczy</vt:lpstr>
      <vt:lpstr>Jonathan Swift Podróże Guliwera</vt:lpstr>
      <vt:lpstr>J.R.R. Tolkien Hobbit - czyli tam i z powrotem</vt:lpstr>
      <vt:lpstr>Karol May  Winnetou</vt:lpstr>
      <vt:lpstr>Mark Twain Przygody Tomka Sawyera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Zekranizowane książki dla dzieci i młodzieży</dc:title>
  <dc:creator>janusz</dc:creator>
  <cp:lastModifiedBy>janusz</cp:lastModifiedBy>
  <cp:revision>104</cp:revision>
  <dcterms:created xsi:type="dcterms:W3CDTF">2020-04-15T10:04:05Z</dcterms:created>
  <dcterms:modified xsi:type="dcterms:W3CDTF">2020-04-20T05:59:04Z</dcterms:modified>
</cp:coreProperties>
</file>